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92" r:id="rId5"/>
    <p:sldId id="298" r:id="rId6"/>
    <p:sldId id="276" r:id="rId7"/>
    <p:sldId id="294" r:id="rId8"/>
    <p:sldId id="295" r:id="rId9"/>
    <p:sldId id="299" r:id="rId10"/>
    <p:sldId id="304" r:id="rId11"/>
    <p:sldId id="305" r:id="rId12"/>
    <p:sldId id="309" r:id="rId13"/>
    <p:sldId id="306" r:id="rId14"/>
    <p:sldId id="308" r:id="rId15"/>
    <p:sldId id="303" r:id="rId16"/>
    <p:sldId id="310" r:id="rId17"/>
    <p:sldId id="311" r:id="rId18"/>
    <p:sldId id="300" r:id="rId19"/>
    <p:sldId id="301" r:id="rId20"/>
    <p:sldId id="302"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87403-61FE-EDA3-AC0E-0A9EF1067918}" v="1" dt="2022-11-04T11:06:06.973"/>
    <p1510:client id="{83A1AB6C-5792-3D72-0917-2E9DB97904DC}" v="717" dt="2022-11-03T22:46:45.365"/>
    <p1510:client id="{9158BDF6-7CF8-810D-6E95-D049E4EADEFA}" v="282" dt="2022-11-04T06:54:42.954"/>
    <p1510:client id="{9784C578-2B0B-4ED1-96A9-79B5913EECD8}" v="410" dt="2022-11-04T10:11:58.928"/>
    <p1510:client id="{BA705465-DC72-DC13-868F-FC909DEA099F}" v="1552" dt="2022-11-04T06:28:15.644"/>
    <p1510:client id="{D5C41054-B7ED-4CEF-E663-CCC1208BF042}" v="518" dt="2022-11-03T14:32:48.864"/>
    <p1510:client id="{FD8A4370-42F3-427C-953B-576818929010}" v="1257" dt="2022-11-03T22:50:26.95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guide orient="horz" pos="1536"/>
        <p:guide pos="31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457A4E-3F12-4F23-9DDA-38DECCA32D54}"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10FA6976-36E8-45DC-A0C2-844918839A56}">
      <dgm:prSet/>
      <dgm:spPr/>
      <dgm:t>
        <a:bodyPr/>
        <a:lstStyle/>
        <a:p>
          <a:pPr>
            <a:lnSpc>
              <a:spcPct val="100000"/>
            </a:lnSpc>
          </a:pPr>
          <a:r>
            <a:rPr lang="en-US">
              <a:solidFill>
                <a:schemeClr val="bg1"/>
              </a:solidFill>
              <a:latin typeface="Posterama Text Black"/>
            </a:rPr>
            <a:t>Introduction </a:t>
          </a:r>
        </a:p>
      </dgm:t>
    </dgm:pt>
    <dgm:pt modelId="{A2086A37-1A61-4496-85BC-0E38690CF15C}" type="parTrans" cxnId="{2A5E3392-C68E-46CA-BD8B-12329DE6E1A6}">
      <dgm:prSet/>
      <dgm:spPr/>
      <dgm:t>
        <a:bodyPr/>
        <a:lstStyle/>
        <a:p>
          <a:endParaRPr lang="en-US"/>
        </a:p>
      </dgm:t>
    </dgm:pt>
    <dgm:pt modelId="{96324A2D-9E74-4B6F-9524-07155C115F69}" type="sibTrans" cxnId="{2A5E3392-C68E-46CA-BD8B-12329DE6E1A6}">
      <dgm:prSet/>
      <dgm:spPr/>
      <dgm:t>
        <a:bodyPr/>
        <a:lstStyle/>
        <a:p>
          <a:pPr>
            <a:lnSpc>
              <a:spcPct val="100000"/>
            </a:lnSpc>
          </a:pPr>
          <a:endParaRPr lang="en-US"/>
        </a:p>
      </dgm:t>
    </dgm:pt>
    <dgm:pt modelId="{270B21C9-F4AF-4384-875C-3BA3B3310E4A}">
      <dgm:prSet/>
      <dgm:spPr/>
      <dgm:t>
        <a:bodyPr/>
        <a:lstStyle/>
        <a:p>
          <a:pPr>
            <a:lnSpc>
              <a:spcPct val="100000"/>
            </a:lnSpc>
          </a:pPr>
          <a:r>
            <a:rPr lang="en-US">
              <a:solidFill>
                <a:schemeClr val="bg1"/>
              </a:solidFill>
              <a:latin typeface="Posterama Text Black"/>
            </a:rPr>
            <a:t>Literature Review</a:t>
          </a:r>
        </a:p>
      </dgm:t>
    </dgm:pt>
    <dgm:pt modelId="{C561B8BF-9695-4971-984F-3BDE7D4CF33F}" type="parTrans" cxnId="{8313832D-C762-487A-811D-CB55349ACAE1}">
      <dgm:prSet/>
      <dgm:spPr/>
      <dgm:t>
        <a:bodyPr/>
        <a:lstStyle/>
        <a:p>
          <a:endParaRPr lang="en-US"/>
        </a:p>
      </dgm:t>
    </dgm:pt>
    <dgm:pt modelId="{A21405DA-05E8-43EB-96CC-9C7DACC77637}" type="sibTrans" cxnId="{8313832D-C762-487A-811D-CB55349ACAE1}">
      <dgm:prSet/>
      <dgm:spPr/>
      <dgm:t>
        <a:bodyPr/>
        <a:lstStyle/>
        <a:p>
          <a:pPr>
            <a:lnSpc>
              <a:spcPct val="100000"/>
            </a:lnSpc>
          </a:pPr>
          <a:endParaRPr lang="en-US"/>
        </a:p>
      </dgm:t>
    </dgm:pt>
    <dgm:pt modelId="{8E3854E1-0CD0-48E2-8AE1-98F7C5402B80}">
      <dgm:prSet/>
      <dgm:spPr/>
      <dgm:t>
        <a:bodyPr/>
        <a:lstStyle/>
        <a:p>
          <a:pPr>
            <a:lnSpc>
              <a:spcPct val="100000"/>
            </a:lnSpc>
          </a:pPr>
          <a:r>
            <a:rPr lang="en-US">
              <a:solidFill>
                <a:schemeClr val="bg1"/>
              </a:solidFill>
              <a:latin typeface="Posterama Text Black"/>
            </a:rPr>
            <a:t>Discussion of Base Paper</a:t>
          </a:r>
        </a:p>
      </dgm:t>
    </dgm:pt>
    <dgm:pt modelId="{A31B6F92-DAEE-4B9B-BF5E-170358C04FE4}" type="parTrans" cxnId="{02E3BC4A-8760-4D01-8159-3B8982F3BC25}">
      <dgm:prSet/>
      <dgm:spPr/>
      <dgm:t>
        <a:bodyPr/>
        <a:lstStyle/>
        <a:p>
          <a:endParaRPr lang="en-US"/>
        </a:p>
      </dgm:t>
    </dgm:pt>
    <dgm:pt modelId="{EABF7D2B-2209-42B2-A37F-EB7D5D76D4AE}" type="sibTrans" cxnId="{02E3BC4A-8760-4D01-8159-3B8982F3BC25}">
      <dgm:prSet/>
      <dgm:spPr/>
      <dgm:t>
        <a:bodyPr/>
        <a:lstStyle/>
        <a:p>
          <a:pPr>
            <a:lnSpc>
              <a:spcPct val="100000"/>
            </a:lnSpc>
          </a:pPr>
          <a:endParaRPr lang="en-US"/>
        </a:p>
      </dgm:t>
    </dgm:pt>
    <dgm:pt modelId="{1A2AD722-23C8-4DBC-9DE8-C5BCFAA55215}">
      <dgm:prSet/>
      <dgm:spPr/>
      <dgm:t>
        <a:bodyPr/>
        <a:lstStyle/>
        <a:p>
          <a:pPr>
            <a:lnSpc>
              <a:spcPct val="100000"/>
            </a:lnSpc>
          </a:pPr>
          <a:r>
            <a:rPr lang="en-US">
              <a:solidFill>
                <a:schemeClr val="bg1"/>
              </a:solidFill>
              <a:latin typeface="Posterama Text Black"/>
            </a:rPr>
            <a:t>Methodology</a:t>
          </a:r>
        </a:p>
      </dgm:t>
    </dgm:pt>
    <dgm:pt modelId="{DAFD92ED-55C2-47B0-A414-571754A68C9D}" type="parTrans" cxnId="{1F4D339E-695F-4267-AF49-F38C02C630DC}">
      <dgm:prSet/>
      <dgm:spPr/>
      <dgm:t>
        <a:bodyPr/>
        <a:lstStyle/>
        <a:p>
          <a:endParaRPr lang="en-US"/>
        </a:p>
      </dgm:t>
    </dgm:pt>
    <dgm:pt modelId="{8BBF9CE4-8533-4E66-9CD1-0EDA488C3FFD}" type="sibTrans" cxnId="{1F4D339E-695F-4267-AF49-F38C02C630DC}">
      <dgm:prSet/>
      <dgm:spPr/>
      <dgm:t>
        <a:bodyPr/>
        <a:lstStyle/>
        <a:p>
          <a:pPr>
            <a:lnSpc>
              <a:spcPct val="100000"/>
            </a:lnSpc>
          </a:pPr>
          <a:endParaRPr lang="en-US"/>
        </a:p>
      </dgm:t>
    </dgm:pt>
    <dgm:pt modelId="{896617BF-17C1-4B6B-8B35-EAA7A0511756}">
      <dgm:prSet/>
      <dgm:spPr/>
      <dgm:t>
        <a:bodyPr/>
        <a:lstStyle/>
        <a:p>
          <a:pPr>
            <a:lnSpc>
              <a:spcPct val="100000"/>
            </a:lnSpc>
          </a:pPr>
          <a:r>
            <a:rPr lang="en-US">
              <a:solidFill>
                <a:schemeClr val="bg1"/>
              </a:solidFill>
              <a:latin typeface="Posterama Text Black"/>
            </a:rPr>
            <a:t>Result</a:t>
          </a:r>
        </a:p>
      </dgm:t>
    </dgm:pt>
    <dgm:pt modelId="{7F6E0AE5-B409-42B9-AB3A-CD3A31905CA4}" type="parTrans" cxnId="{C5A02E35-391A-41EA-A785-290CB72978AB}">
      <dgm:prSet/>
      <dgm:spPr/>
      <dgm:t>
        <a:bodyPr/>
        <a:lstStyle/>
        <a:p>
          <a:endParaRPr lang="en-US"/>
        </a:p>
      </dgm:t>
    </dgm:pt>
    <dgm:pt modelId="{24DE162B-8A09-47A4-BBD5-0FA1E0924336}" type="sibTrans" cxnId="{C5A02E35-391A-41EA-A785-290CB72978AB}">
      <dgm:prSet/>
      <dgm:spPr/>
      <dgm:t>
        <a:bodyPr/>
        <a:lstStyle/>
        <a:p>
          <a:pPr>
            <a:lnSpc>
              <a:spcPct val="100000"/>
            </a:lnSpc>
          </a:pPr>
          <a:endParaRPr lang="en-US"/>
        </a:p>
      </dgm:t>
    </dgm:pt>
    <dgm:pt modelId="{B8D6D23F-E8A8-40D8-B1EB-9C530BE7B747}">
      <dgm:prSet/>
      <dgm:spPr/>
      <dgm:t>
        <a:bodyPr/>
        <a:lstStyle/>
        <a:p>
          <a:pPr>
            <a:lnSpc>
              <a:spcPct val="100000"/>
            </a:lnSpc>
          </a:pPr>
          <a:r>
            <a:rPr lang="en-US">
              <a:solidFill>
                <a:schemeClr val="bg1"/>
              </a:solidFill>
              <a:latin typeface="Posterama Text Black"/>
            </a:rPr>
            <a:t>Future Scope</a:t>
          </a:r>
        </a:p>
      </dgm:t>
    </dgm:pt>
    <dgm:pt modelId="{6089DD03-4FA2-4989-BCEA-57B752414F8B}" type="parTrans" cxnId="{E8A6FF86-0B69-41C8-9BE6-5DE6E75C609C}">
      <dgm:prSet/>
      <dgm:spPr/>
      <dgm:t>
        <a:bodyPr/>
        <a:lstStyle/>
        <a:p>
          <a:endParaRPr lang="en-US"/>
        </a:p>
      </dgm:t>
    </dgm:pt>
    <dgm:pt modelId="{9072E9B0-F477-4595-8231-E8908ADFD0E7}" type="sibTrans" cxnId="{E8A6FF86-0B69-41C8-9BE6-5DE6E75C609C}">
      <dgm:prSet/>
      <dgm:spPr/>
      <dgm:t>
        <a:bodyPr/>
        <a:lstStyle/>
        <a:p>
          <a:pPr>
            <a:lnSpc>
              <a:spcPct val="100000"/>
            </a:lnSpc>
          </a:pPr>
          <a:endParaRPr lang="en-US"/>
        </a:p>
      </dgm:t>
    </dgm:pt>
    <dgm:pt modelId="{8880F859-A74E-4C6F-8D3E-00AFA2DD76EA}">
      <dgm:prSet/>
      <dgm:spPr/>
      <dgm:t>
        <a:bodyPr/>
        <a:lstStyle/>
        <a:p>
          <a:pPr>
            <a:lnSpc>
              <a:spcPct val="100000"/>
            </a:lnSpc>
          </a:pPr>
          <a:r>
            <a:rPr lang="en-US">
              <a:solidFill>
                <a:schemeClr val="bg1"/>
              </a:solidFill>
              <a:latin typeface="Posterama Text Black"/>
            </a:rPr>
            <a:t>Reference</a:t>
          </a:r>
        </a:p>
      </dgm:t>
    </dgm:pt>
    <dgm:pt modelId="{6A3274AC-7081-4ADE-81AA-7CDACA174814}" type="parTrans" cxnId="{FD5FD933-95C3-4E1D-A7F3-377B3743DAEF}">
      <dgm:prSet/>
      <dgm:spPr/>
      <dgm:t>
        <a:bodyPr/>
        <a:lstStyle/>
        <a:p>
          <a:endParaRPr lang="en-US"/>
        </a:p>
      </dgm:t>
    </dgm:pt>
    <dgm:pt modelId="{CFD22A4D-1607-42F4-9031-011C6F956717}" type="sibTrans" cxnId="{FD5FD933-95C3-4E1D-A7F3-377B3743DAEF}">
      <dgm:prSet/>
      <dgm:spPr/>
      <dgm:t>
        <a:bodyPr/>
        <a:lstStyle/>
        <a:p>
          <a:pPr>
            <a:lnSpc>
              <a:spcPct val="100000"/>
            </a:lnSpc>
          </a:pPr>
          <a:endParaRPr lang="en-US"/>
        </a:p>
      </dgm:t>
    </dgm:pt>
    <dgm:pt modelId="{0C99FBD5-E3E3-4C6B-9980-2262BAD842B2}">
      <dgm:prSet/>
      <dgm:spPr/>
      <dgm:t>
        <a:bodyPr/>
        <a:lstStyle/>
        <a:p>
          <a:pPr>
            <a:lnSpc>
              <a:spcPct val="100000"/>
            </a:lnSpc>
          </a:pPr>
          <a:r>
            <a:rPr lang="en-US">
              <a:solidFill>
                <a:schemeClr val="bg1"/>
              </a:solidFill>
              <a:latin typeface="Posterama Text Black"/>
            </a:rPr>
            <a:t>Team members contribution</a:t>
          </a:r>
        </a:p>
      </dgm:t>
    </dgm:pt>
    <dgm:pt modelId="{A9DDF6B7-5FF0-42C8-B203-75FFD6CA7706}" type="parTrans" cxnId="{E40A02C2-484D-4B5F-B503-863A4D57209E}">
      <dgm:prSet/>
      <dgm:spPr/>
      <dgm:t>
        <a:bodyPr/>
        <a:lstStyle/>
        <a:p>
          <a:endParaRPr lang="en-US"/>
        </a:p>
      </dgm:t>
    </dgm:pt>
    <dgm:pt modelId="{803243EA-4519-485D-B296-EE5819DC094D}" type="sibTrans" cxnId="{E40A02C2-484D-4B5F-B503-863A4D57209E}">
      <dgm:prSet/>
      <dgm:spPr/>
      <dgm:t>
        <a:bodyPr/>
        <a:lstStyle/>
        <a:p>
          <a:endParaRPr lang="en-US"/>
        </a:p>
      </dgm:t>
    </dgm:pt>
    <dgm:pt modelId="{D698D5B4-CB99-40B1-B44B-2561079F6134}" type="pres">
      <dgm:prSet presAssocID="{62457A4E-3F12-4F23-9DDA-38DECCA32D54}" presName="root" presStyleCnt="0">
        <dgm:presLayoutVars>
          <dgm:dir/>
          <dgm:resizeHandles val="exact"/>
        </dgm:presLayoutVars>
      </dgm:prSet>
      <dgm:spPr/>
    </dgm:pt>
    <dgm:pt modelId="{34E715C0-DDE3-4B71-BB48-36FD22590238}" type="pres">
      <dgm:prSet presAssocID="{10FA6976-36E8-45DC-A0C2-844918839A56}" presName="compNode" presStyleCnt="0"/>
      <dgm:spPr/>
    </dgm:pt>
    <dgm:pt modelId="{CB4BB4D3-2540-4933-9E58-2E9E8A905674}" type="pres">
      <dgm:prSet presAssocID="{10FA6976-36E8-45DC-A0C2-844918839A56}"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76D95436-3304-4141-A8CF-3D5BF1CA970E}" type="pres">
      <dgm:prSet presAssocID="{10FA6976-36E8-45DC-A0C2-844918839A56}" presName="spaceRect" presStyleCnt="0"/>
      <dgm:spPr/>
    </dgm:pt>
    <dgm:pt modelId="{9069C76F-9615-4614-8589-5B283624566A}" type="pres">
      <dgm:prSet presAssocID="{10FA6976-36E8-45DC-A0C2-844918839A56}" presName="textRect" presStyleLbl="revTx" presStyleIdx="0" presStyleCnt="8">
        <dgm:presLayoutVars>
          <dgm:chMax val="1"/>
          <dgm:chPref val="1"/>
        </dgm:presLayoutVars>
      </dgm:prSet>
      <dgm:spPr/>
    </dgm:pt>
    <dgm:pt modelId="{BAD692C3-330E-45FD-91A9-DEE0C96BB266}" type="pres">
      <dgm:prSet presAssocID="{96324A2D-9E74-4B6F-9524-07155C115F69}" presName="sibTrans" presStyleCnt="0"/>
      <dgm:spPr/>
    </dgm:pt>
    <dgm:pt modelId="{61191E7E-A3D7-4CC7-9E7E-06142C277615}" type="pres">
      <dgm:prSet presAssocID="{270B21C9-F4AF-4384-875C-3BA3B3310E4A}" presName="compNode" presStyleCnt="0"/>
      <dgm:spPr/>
    </dgm:pt>
    <dgm:pt modelId="{160503B1-7403-4526-862C-B5F9897CECE9}" type="pres">
      <dgm:prSet presAssocID="{270B21C9-F4AF-4384-875C-3BA3B3310E4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C6A8458D-C3D0-4456-AD69-FFEB18E56D1B}" type="pres">
      <dgm:prSet presAssocID="{270B21C9-F4AF-4384-875C-3BA3B3310E4A}" presName="spaceRect" presStyleCnt="0"/>
      <dgm:spPr/>
    </dgm:pt>
    <dgm:pt modelId="{DE639E51-B152-4915-887B-0885758A0C06}" type="pres">
      <dgm:prSet presAssocID="{270B21C9-F4AF-4384-875C-3BA3B3310E4A}" presName="textRect" presStyleLbl="revTx" presStyleIdx="1" presStyleCnt="8">
        <dgm:presLayoutVars>
          <dgm:chMax val="1"/>
          <dgm:chPref val="1"/>
        </dgm:presLayoutVars>
      </dgm:prSet>
      <dgm:spPr/>
    </dgm:pt>
    <dgm:pt modelId="{F4C51E00-320C-416E-94B8-63D54485D19F}" type="pres">
      <dgm:prSet presAssocID="{A21405DA-05E8-43EB-96CC-9C7DACC77637}" presName="sibTrans" presStyleCnt="0"/>
      <dgm:spPr/>
    </dgm:pt>
    <dgm:pt modelId="{8F104DEA-CB04-4646-A7A7-8C161805C28F}" type="pres">
      <dgm:prSet presAssocID="{8E3854E1-0CD0-48E2-8AE1-98F7C5402B80}" presName="compNode" presStyleCnt="0"/>
      <dgm:spPr/>
    </dgm:pt>
    <dgm:pt modelId="{D182FFED-E8FD-468D-94A3-0BD10100C0F2}" type="pres">
      <dgm:prSet presAssocID="{8E3854E1-0CD0-48E2-8AE1-98F7C5402B8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E06CC449-7E11-4F56-831C-73C83C201460}" type="pres">
      <dgm:prSet presAssocID="{8E3854E1-0CD0-48E2-8AE1-98F7C5402B80}" presName="spaceRect" presStyleCnt="0"/>
      <dgm:spPr/>
    </dgm:pt>
    <dgm:pt modelId="{91243FA6-EDB9-4F49-99DE-5282DD181749}" type="pres">
      <dgm:prSet presAssocID="{8E3854E1-0CD0-48E2-8AE1-98F7C5402B80}" presName="textRect" presStyleLbl="revTx" presStyleIdx="2" presStyleCnt="8">
        <dgm:presLayoutVars>
          <dgm:chMax val="1"/>
          <dgm:chPref val="1"/>
        </dgm:presLayoutVars>
      </dgm:prSet>
      <dgm:spPr/>
    </dgm:pt>
    <dgm:pt modelId="{8DFFBA3F-0B95-4B53-A3E0-13704B56D3C3}" type="pres">
      <dgm:prSet presAssocID="{EABF7D2B-2209-42B2-A37F-EB7D5D76D4AE}" presName="sibTrans" presStyleCnt="0"/>
      <dgm:spPr/>
    </dgm:pt>
    <dgm:pt modelId="{C6C4FE02-65B7-4981-BAF1-5E2302221B12}" type="pres">
      <dgm:prSet presAssocID="{1A2AD722-23C8-4DBC-9DE8-C5BCFAA55215}" presName="compNode" presStyleCnt="0"/>
      <dgm:spPr/>
    </dgm:pt>
    <dgm:pt modelId="{94FCB400-B053-456C-9064-DCD7C378650B}" type="pres">
      <dgm:prSet presAssocID="{1A2AD722-23C8-4DBC-9DE8-C5BCFAA55215}"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C1EE5C9A-5494-4D94-9139-50FDB4E8EAEA}" type="pres">
      <dgm:prSet presAssocID="{1A2AD722-23C8-4DBC-9DE8-C5BCFAA55215}" presName="spaceRect" presStyleCnt="0"/>
      <dgm:spPr/>
    </dgm:pt>
    <dgm:pt modelId="{F6489E7B-2A64-474A-8F99-C3A7769128D9}" type="pres">
      <dgm:prSet presAssocID="{1A2AD722-23C8-4DBC-9DE8-C5BCFAA55215}" presName="textRect" presStyleLbl="revTx" presStyleIdx="3" presStyleCnt="8">
        <dgm:presLayoutVars>
          <dgm:chMax val="1"/>
          <dgm:chPref val="1"/>
        </dgm:presLayoutVars>
      </dgm:prSet>
      <dgm:spPr/>
    </dgm:pt>
    <dgm:pt modelId="{F360133E-63BB-4E9A-AD01-788085B3C411}" type="pres">
      <dgm:prSet presAssocID="{8BBF9CE4-8533-4E66-9CD1-0EDA488C3FFD}" presName="sibTrans" presStyleCnt="0"/>
      <dgm:spPr/>
    </dgm:pt>
    <dgm:pt modelId="{7738C692-4CFE-40AD-BE38-EF4E03A93217}" type="pres">
      <dgm:prSet presAssocID="{896617BF-17C1-4B6B-8B35-EAA7A0511756}" presName="compNode" presStyleCnt="0"/>
      <dgm:spPr/>
    </dgm:pt>
    <dgm:pt modelId="{0D5C6E36-7200-4C9C-8B8C-AB4F48A01A11}" type="pres">
      <dgm:prSet presAssocID="{896617BF-17C1-4B6B-8B35-EAA7A051175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F3E459BB-31AF-43F3-B006-F6A5817677FC}" type="pres">
      <dgm:prSet presAssocID="{896617BF-17C1-4B6B-8B35-EAA7A0511756}" presName="spaceRect" presStyleCnt="0"/>
      <dgm:spPr/>
    </dgm:pt>
    <dgm:pt modelId="{177D2C0A-AA5E-4F46-8F44-99924659DAF2}" type="pres">
      <dgm:prSet presAssocID="{896617BF-17C1-4B6B-8B35-EAA7A0511756}" presName="textRect" presStyleLbl="revTx" presStyleIdx="4" presStyleCnt="8">
        <dgm:presLayoutVars>
          <dgm:chMax val="1"/>
          <dgm:chPref val="1"/>
        </dgm:presLayoutVars>
      </dgm:prSet>
      <dgm:spPr/>
    </dgm:pt>
    <dgm:pt modelId="{00F3DF42-82C7-44AE-85F5-E9D5DCD8A5A0}" type="pres">
      <dgm:prSet presAssocID="{24DE162B-8A09-47A4-BBD5-0FA1E0924336}" presName="sibTrans" presStyleCnt="0"/>
      <dgm:spPr/>
    </dgm:pt>
    <dgm:pt modelId="{E7441748-2513-45F7-86C3-BEF33E521078}" type="pres">
      <dgm:prSet presAssocID="{B8D6D23F-E8A8-40D8-B1EB-9C530BE7B747}" presName="compNode" presStyleCnt="0"/>
      <dgm:spPr/>
    </dgm:pt>
    <dgm:pt modelId="{3DD212A6-E12C-4334-842B-866998A373FB}" type="pres">
      <dgm:prSet presAssocID="{B8D6D23F-E8A8-40D8-B1EB-9C530BE7B74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F25C3996-51D5-40CA-A87E-8ED03A95B849}" type="pres">
      <dgm:prSet presAssocID="{B8D6D23F-E8A8-40D8-B1EB-9C530BE7B747}" presName="spaceRect" presStyleCnt="0"/>
      <dgm:spPr/>
    </dgm:pt>
    <dgm:pt modelId="{970ABF2C-6BC2-4486-8DE5-5B8B26C2B9CB}" type="pres">
      <dgm:prSet presAssocID="{B8D6D23F-E8A8-40D8-B1EB-9C530BE7B747}" presName="textRect" presStyleLbl="revTx" presStyleIdx="5" presStyleCnt="8">
        <dgm:presLayoutVars>
          <dgm:chMax val="1"/>
          <dgm:chPref val="1"/>
        </dgm:presLayoutVars>
      </dgm:prSet>
      <dgm:spPr/>
    </dgm:pt>
    <dgm:pt modelId="{4D23E53A-38DB-4395-B1BE-9DDA0B20BBFE}" type="pres">
      <dgm:prSet presAssocID="{9072E9B0-F477-4595-8231-E8908ADFD0E7}" presName="sibTrans" presStyleCnt="0"/>
      <dgm:spPr/>
    </dgm:pt>
    <dgm:pt modelId="{C51AB098-7CBC-4BAF-822D-6192CB7F0342}" type="pres">
      <dgm:prSet presAssocID="{8880F859-A74E-4C6F-8D3E-00AFA2DD76EA}" presName="compNode" presStyleCnt="0"/>
      <dgm:spPr/>
    </dgm:pt>
    <dgm:pt modelId="{110479A5-A8F0-40B4-8927-3ED9AC3E298D}" type="pres">
      <dgm:prSet presAssocID="{8880F859-A74E-4C6F-8D3E-00AFA2DD76E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Open Book"/>
        </a:ext>
      </dgm:extLst>
    </dgm:pt>
    <dgm:pt modelId="{DEF3D202-F77C-40E6-AD18-282BBC59E4B6}" type="pres">
      <dgm:prSet presAssocID="{8880F859-A74E-4C6F-8D3E-00AFA2DD76EA}" presName="spaceRect" presStyleCnt="0"/>
      <dgm:spPr/>
    </dgm:pt>
    <dgm:pt modelId="{95CE2BD6-0C8F-4804-B61D-590C7220EC63}" type="pres">
      <dgm:prSet presAssocID="{8880F859-A74E-4C6F-8D3E-00AFA2DD76EA}" presName="textRect" presStyleLbl="revTx" presStyleIdx="6" presStyleCnt="8">
        <dgm:presLayoutVars>
          <dgm:chMax val="1"/>
          <dgm:chPref val="1"/>
        </dgm:presLayoutVars>
      </dgm:prSet>
      <dgm:spPr/>
    </dgm:pt>
    <dgm:pt modelId="{10D4EA6B-DADA-4999-825E-3FE900733981}" type="pres">
      <dgm:prSet presAssocID="{CFD22A4D-1607-42F4-9031-011C6F956717}" presName="sibTrans" presStyleCnt="0"/>
      <dgm:spPr/>
    </dgm:pt>
    <dgm:pt modelId="{21FCB2B9-B558-4817-9B0A-6420DE5D59C9}" type="pres">
      <dgm:prSet presAssocID="{0C99FBD5-E3E3-4C6B-9980-2262BAD842B2}" presName="compNode" presStyleCnt="0"/>
      <dgm:spPr/>
    </dgm:pt>
    <dgm:pt modelId="{471ED28C-2B6A-40AB-BC25-1C23783B8C43}" type="pres">
      <dgm:prSet presAssocID="{0C99FBD5-E3E3-4C6B-9980-2262BAD842B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sers"/>
        </a:ext>
      </dgm:extLst>
    </dgm:pt>
    <dgm:pt modelId="{F4CC3C77-F909-40D2-B996-A4D3DD54BD66}" type="pres">
      <dgm:prSet presAssocID="{0C99FBD5-E3E3-4C6B-9980-2262BAD842B2}" presName="spaceRect" presStyleCnt="0"/>
      <dgm:spPr/>
    </dgm:pt>
    <dgm:pt modelId="{9528E60B-6EBE-4D05-8B74-D30F8CD090EB}" type="pres">
      <dgm:prSet presAssocID="{0C99FBD5-E3E3-4C6B-9980-2262BAD842B2}" presName="textRect" presStyleLbl="revTx" presStyleIdx="7" presStyleCnt="8">
        <dgm:presLayoutVars>
          <dgm:chMax val="1"/>
          <dgm:chPref val="1"/>
        </dgm:presLayoutVars>
      </dgm:prSet>
      <dgm:spPr/>
    </dgm:pt>
  </dgm:ptLst>
  <dgm:cxnLst>
    <dgm:cxn modelId="{9FE86402-1C8B-43EB-A3D6-140A635E6CC9}" type="presOf" srcId="{B8D6D23F-E8A8-40D8-B1EB-9C530BE7B747}" destId="{970ABF2C-6BC2-4486-8DE5-5B8B26C2B9CB}" srcOrd="0" destOrd="0" presId="urn:microsoft.com/office/officeart/2018/2/layout/IconLabelList"/>
    <dgm:cxn modelId="{E2253711-FFFA-4014-8A3A-D362EFD86E8F}" type="presOf" srcId="{0C99FBD5-E3E3-4C6B-9980-2262BAD842B2}" destId="{9528E60B-6EBE-4D05-8B74-D30F8CD090EB}" srcOrd="0" destOrd="0" presId="urn:microsoft.com/office/officeart/2018/2/layout/IconLabelList"/>
    <dgm:cxn modelId="{DA391E23-18FE-43F4-8713-FE444C55B39F}" type="presOf" srcId="{10FA6976-36E8-45DC-A0C2-844918839A56}" destId="{9069C76F-9615-4614-8589-5B283624566A}" srcOrd="0" destOrd="0" presId="urn:microsoft.com/office/officeart/2018/2/layout/IconLabelList"/>
    <dgm:cxn modelId="{8313832D-C762-487A-811D-CB55349ACAE1}" srcId="{62457A4E-3F12-4F23-9DDA-38DECCA32D54}" destId="{270B21C9-F4AF-4384-875C-3BA3B3310E4A}" srcOrd="1" destOrd="0" parTransId="{C561B8BF-9695-4971-984F-3BDE7D4CF33F}" sibTransId="{A21405DA-05E8-43EB-96CC-9C7DACC77637}"/>
    <dgm:cxn modelId="{FD5FD933-95C3-4E1D-A7F3-377B3743DAEF}" srcId="{62457A4E-3F12-4F23-9DDA-38DECCA32D54}" destId="{8880F859-A74E-4C6F-8D3E-00AFA2DD76EA}" srcOrd="6" destOrd="0" parTransId="{6A3274AC-7081-4ADE-81AA-7CDACA174814}" sibTransId="{CFD22A4D-1607-42F4-9031-011C6F956717}"/>
    <dgm:cxn modelId="{C5A02E35-391A-41EA-A785-290CB72978AB}" srcId="{62457A4E-3F12-4F23-9DDA-38DECCA32D54}" destId="{896617BF-17C1-4B6B-8B35-EAA7A0511756}" srcOrd="4" destOrd="0" parTransId="{7F6E0AE5-B409-42B9-AB3A-CD3A31905CA4}" sibTransId="{24DE162B-8A09-47A4-BBD5-0FA1E0924336}"/>
    <dgm:cxn modelId="{5294A267-BCE2-4DBA-8F8A-BA7AB71415A5}" type="presOf" srcId="{8880F859-A74E-4C6F-8D3E-00AFA2DD76EA}" destId="{95CE2BD6-0C8F-4804-B61D-590C7220EC63}" srcOrd="0" destOrd="0" presId="urn:microsoft.com/office/officeart/2018/2/layout/IconLabelList"/>
    <dgm:cxn modelId="{02E3BC4A-8760-4D01-8159-3B8982F3BC25}" srcId="{62457A4E-3F12-4F23-9DDA-38DECCA32D54}" destId="{8E3854E1-0CD0-48E2-8AE1-98F7C5402B80}" srcOrd="2" destOrd="0" parTransId="{A31B6F92-DAEE-4B9B-BF5E-170358C04FE4}" sibTransId="{EABF7D2B-2209-42B2-A37F-EB7D5D76D4AE}"/>
    <dgm:cxn modelId="{E8A6FF86-0B69-41C8-9BE6-5DE6E75C609C}" srcId="{62457A4E-3F12-4F23-9DDA-38DECCA32D54}" destId="{B8D6D23F-E8A8-40D8-B1EB-9C530BE7B747}" srcOrd="5" destOrd="0" parTransId="{6089DD03-4FA2-4989-BCEA-57B752414F8B}" sibTransId="{9072E9B0-F477-4595-8231-E8908ADFD0E7}"/>
    <dgm:cxn modelId="{3AD2B389-47DB-45B0-818C-48308CD1079A}" type="presOf" srcId="{62457A4E-3F12-4F23-9DDA-38DECCA32D54}" destId="{D698D5B4-CB99-40B1-B44B-2561079F6134}" srcOrd="0" destOrd="0" presId="urn:microsoft.com/office/officeart/2018/2/layout/IconLabelList"/>
    <dgm:cxn modelId="{2A5E3392-C68E-46CA-BD8B-12329DE6E1A6}" srcId="{62457A4E-3F12-4F23-9DDA-38DECCA32D54}" destId="{10FA6976-36E8-45DC-A0C2-844918839A56}" srcOrd="0" destOrd="0" parTransId="{A2086A37-1A61-4496-85BC-0E38690CF15C}" sibTransId="{96324A2D-9E74-4B6F-9524-07155C115F69}"/>
    <dgm:cxn modelId="{EBAEBF92-47F5-40FC-A560-4B6183493ED9}" type="presOf" srcId="{896617BF-17C1-4B6B-8B35-EAA7A0511756}" destId="{177D2C0A-AA5E-4F46-8F44-99924659DAF2}" srcOrd="0" destOrd="0" presId="urn:microsoft.com/office/officeart/2018/2/layout/IconLabelList"/>
    <dgm:cxn modelId="{1F4D339E-695F-4267-AF49-F38C02C630DC}" srcId="{62457A4E-3F12-4F23-9DDA-38DECCA32D54}" destId="{1A2AD722-23C8-4DBC-9DE8-C5BCFAA55215}" srcOrd="3" destOrd="0" parTransId="{DAFD92ED-55C2-47B0-A414-571754A68C9D}" sibTransId="{8BBF9CE4-8533-4E66-9CD1-0EDA488C3FFD}"/>
    <dgm:cxn modelId="{E40A02C2-484D-4B5F-B503-863A4D57209E}" srcId="{62457A4E-3F12-4F23-9DDA-38DECCA32D54}" destId="{0C99FBD5-E3E3-4C6B-9980-2262BAD842B2}" srcOrd="7" destOrd="0" parTransId="{A9DDF6B7-5FF0-42C8-B203-75FFD6CA7706}" sibTransId="{803243EA-4519-485D-B296-EE5819DC094D}"/>
    <dgm:cxn modelId="{338F90D1-C0DD-4589-844E-6A92D84835C4}" type="presOf" srcId="{270B21C9-F4AF-4384-875C-3BA3B3310E4A}" destId="{DE639E51-B152-4915-887B-0885758A0C06}" srcOrd="0" destOrd="0" presId="urn:microsoft.com/office/officeart/2018/2/layout/IconLabelList"/>
    <dgm:cxn modelId="{141109D6-3EAE-4424-B1AB-94D827846DD8}" type="presOf" srcId="{8E3854E1-0CD0-48E2-8AE1-98F7C5402B80}" destId="{91243FA6-EDB9-4F49-99DE-5282DD181749}" srcOrd="0" destOrd="0" presId="urn:microsoft.com/office/officeart/2018/2/layout/IconLabelList"/>
    <dgm:cxn modelId="{F30823FF-558A-48A6-A954-A880227685E4}" type="presOf" srcId="{1A2AD722-23C8-4DBC-9DE8-C5BCFAA55215}" destId="{F6489E7B-2A64-474A-8F99-C3A7769128D9}" srcOrd="0" destOrd="0" presId="urn:microsoft.com/office/officeart/2018/2/layout/IconLabelList"/>
    <dgm:cxn modelId="{1DFCCFDA-343D-46D6-A2AD-89E334D8C87E}" type="presParOf" srcId="{D698D5B4-CB99-40B1-B44B-2561079F6134}" destId="{34E715C0-DDE3-4B71-BB48-36FD22590238}" srcOrd="0" destOrd="0" presId="urn:microsoft.com/office/officeart/2018/2/layout/IconLabelList"/>
    <dgm:cxn modelId="{94A5A5E6-6CB8-4820-9B40-D7FE5EBB8B5C}" type="presParOf" srcId="{34E715C0-DDE3-4B71-BB48-36FD22590238}" destId="{CB4BB4D3-2540-4933-9E58-2E9E8A905674}" srcOrd="0" destOrd="0" presId="urn:microsoft.com/office/officeart/2018/2/layout/IconLabelList"/>
    <dgm:cxn modelId="{52AF3F3E-C174-4053-B941-1FDECA58ED99}" type="presParOf" srcId="{34E715C0-DDE3-4B71-BB48-36FD22590238}" destId="{76D95436-3304-4141-A8CF-3D5BF1CA970E}" srcOrd="1" destOrd="0" presId="urn:microsoft.com/office/officeart/2018/2/layout/IconLabelList"/>
    <dgm:cxn modelId="{293A61CD-5F3A-4C13-A62D-5524D8D3E19B}" type="presParOf" srcId="{34E715C0-DDE3-4B71-BB48-36FD22590238}" destId="{9069C76F-9615-4614-8589-5B283624566A}" srcOrd="2" destOrd="0" presId="urn:microsoft.com/office/officeart/2018/2/layout/IconLabelList"/>
    <dgm:cxn modelId="{05568363-BEA6-4B07-A0BF-FAA41423094F}" type="presParOf" srcId="{D698D5B4-CB99-40B1-B44B-2561079F6134}" destId="{BAD692C3-330E-45FD-91A9-DEE0C96BB266}" srcOrd="1" destOrd="0" presId="urn:microsoft.com/office/officeart/2018/2/layout/IconLabelList"/>
    <dgm:cxn modelId="{D2C2A103-B2B5-4337-835B-AB406CE9557A}" type="presParOf" srcId="{D698D5B4-CB99-40B1-B44B-2561079F6134}" destId="{61191E7E-A3D7-4CC7-9E7E-06142C277615}" srcOrd="2" destOrd="0" presId="urn:microsoft.com/office/officeart/2018/2/layout/IconLabelList"/>
    <dgm:cxn modelId="{79B7E41C-9793-4AE9-AE5F-048FA3442B66}" type="presParOf" srcId="{61191E7E-A3D7-4CC7-9E7E-06142C277615}" destId="{160503B1-7403-4526-862C-B5F9897CECE9}" srcOrd="0" destOrd="0" presId="urn:microsoft.com/office/officeart/2018/2/layout/IconLabelList"/>
    <dgm:cxn modelId="{4D1899B7-B1EC-4A23-810B-D66C681F8DDD}" type="presParOf" srcId="{61191E7E-A3D7-4CC7-9E7E-06142C277615}" destId="{C6A8458D-C3D0-4456-AD69-FFEB18E56D1B}" srcOrd="1" destOrd="0" presId="urn:microsoft.com/office/officeart/2018/2/layout/IconLabelList"/>
    <dgm:cxn modelId="{23CD8D2A-8DD3-4E45-B64F-7244A29AC6BB}" type="presParOf" srcId="{61191E7E-A3D7-4CC7-9E7E-06142C277615}" destId="{DE639E51-B152-4915-887B-0885758A0C06}" srcOrd="2" destOrd="0" presId="urn:microsoft.com/office/officeart/2018/2/layout/IconLabelList"/>
    <dgm:cxn modelId="{63CCB7A0-CF83-4674-825F-DEAD1846E1F6}" type="presParOf" srcId="{D698D5B4-CB99-40B1-B44B-2561079F6134}" destId="{F4C51E00-320C-416E-94B8-63D54485D19F}" srcOrd="3" destOrd="0" presId="urn:microsoft.com/office/officeart/2018/2/layout/IconLabelList"/>
    <dgm:cxn modelId="{8291CBA2-6915-4360-A2C7-9B3591E756C8}" type="presParOf" srcId="{D698D5B4-CB99-40B1-B44B-2561079F6134}" destId="{8F104DEA-CB04-4646-A7A7-8C161805C28F}" srcOrd="4" destOrd="0" presId="urn:microsoft.com/office/officeart/2018/2/layout/IconLabelList"/>
    <dgm:cxn modelId="{3BCA7A46-C03C-46D5-8B37-C132E1DF33B8}" type="presParOf" srcId="{8F104DEA-CB04-4646-A7A7-8C161805C28F}" destId="{D182FFED-E8FD-468D-94A3-0BD10100C0F2}" srcOrd="0" destOrd="0" presId="urn:microsoft.com/office/officeart/2018/2/layout/IconLabelList"/>
    <dgm:cxn modelId="{FC24EBC7-2DCE-4885-99CF-B4EB451197F7}" type="presParOf" srcId="{8F104DEA-CB04-4646-A7A7-8C161805C28F}" destId="{E06CC449-7E11-4F56-831C-73C83C201460}" srcOrd="1" destOrd="0" presId="urn:microsoft.com/office/officeart/2018/2/layout/IconLabelList"/>
    <dgm:cxn modelId="{CC121EC8-8EB1-4652-959F-AF8BC3F1CEA1}" type="presParOf" srcId="{8F104DEA-CB04-4646-A7A7-8C161805C28F}" destId="{91243FA6-EDB9-4F49-99DE-5282DD181749}" srcOrd="2" destOrd="0" presId="urn:microsoft.com/office/officeart/2018/2/layout/IconLabelList"/>
    <dgm:cxn modelId="{83F4BA23-8F0A-4CAA-B395-670E3F46E731}" type="presParOf" srcId="{D698D5B4-CB99-40B1-B44B-2561079F6134}" destId="{8DFFBA3F-0B95-4B53-A3E0-13704B56D3C3}" srcOrd="5" destOrd="0" presId="urn:microsoft.com/office/officeart/2018/2/layout/IconLabelList"/>
    <dgm:cxn modelId="{232C6BD9-1C90-440C-AC71-3DBA2D52E29F}" type="presParOf" srcId="{D698D5B4-CB99-40B1-B44B-2561079F6134}" destId="{C6C4FE02-65B7-4981-BAF1-5E2302221B12}" srcOrd="6" destOrd="0" presId="urn:microsoft.com/office/officeart/2018/2/layout/IconLabelList"/>
    <dgm:cxn modelId="{968CA3C5-596B-445F-BD32-19A67D2B7D58}" type="presParOf" srcId="{C6C4FE02-65B7-4981-BAF1-5E2302221B12}" destId="{94FCB400-B053-456C-9064-DCD7C378650B}" srcOrd="0" destOrd="0" presId="urn:microsoft.com/office/officeart/2018/2/layout/IconLabelList"/>
    <dgm:cxn modelId="{023D99BF-F3DD-4A66-89AB-01DF9C8F1830}" type="presParOf" srcId="{C6C4FE02-65B7-4981-BAF1-5E2302221B12}" destId="{C1EE5C9A-5494-4D94-9139-50FDB4E8EAEA}" srcOrd="1" destOrd="0" presId="urn:microsoft.com/office/officeart/2018/2/layout/IconLabelList"/>
    <dgm:cxn modelId="{D30194DE-D682-4E28-A413-812DD08F359A}" type="presParOf" srcId="{C6C4FE02-65B7-4981-BAF1-5E2302221B12}" destId="{F6489E7B-2A64-474A-8F99-C3A7769128D9}" srcOrd="2" destOrd="0" presId="urn:microsoft.com/office/officeart/2018/2/layout/IconLabelList"/>
    <dgm:cxn modelId="{F922F7B1-C0C7-44BC-AC9A-B74B89608FCE}" type="presParOf" srcId="{D698D5B4-CB99-40B1-B44B-2561079F6134}" destId="{F360133E-63BB-4E9A-AD01-788085B3C411}" srcOrd="7" destOrd="0" presId="urn:microsoft.com/office/officeart/2018/2/layout/IconLabelList"/>
    <dgm:cxn modelId="{FD774C4D-E986-446D-8852-EC2487377309}" type="presParOf" srcId="{D698D5B4-CB99-40B1-B44B-2561079F6134}" destId="{7738C692-4CFE-40AD-BE38-EF4E03A93217}" srcOrd="8" destOrd="0" presId="urn:microsoft.com/office/officeart/2018/2/layout/IconLabelList"/>
    <dgm:cxn modelId="{DB2DA059-3BD3-4D21-B09E-B332FEAD4E8E}" type="presParOf" srcId="{7738C692-4CFE-40AD-BE38-EF4E03A93217}" destId="{0D5C6E36-7200-4C9C-8B8C-AB4F48A01A11}" srcOrd="0" destOrd="0" presId="urn:microsoft.com/office/officeart/2018/2/layout/IconLabelList"/>
    <dgm:cxn modelId="{AFC9AD78-2D93-4B38-9856-96F176012DB5}" type="presParOf" srcId="{7738C692-4CFE-40AD-BE38-EF4E03A93217}" destId="{F3E459BB-31AF-43F3-B006-F6A5817677FC}" srcOrd="1" destOrd="0" presId="urn:microsoft.com/office/officeart/2018/2/layout/IconLabelList"/>
    <dgm:cxn modelId="{457AB513-7B37-4CFB-9635-23E7DE770FE5}" type="presParOf" srcId="{7738C692-4CFE-40AD-BE38-EF4E03A93217}" destId="{177D2C0A-AA5E-4F46-8F44-99924659DAF2}" srcOrd="2" destOrd="0" presId="urn:microsoft.com/office/officeart/2018/2/layout/IconLabelList"/>
    <dgm:cxn modelId="{DDD7C525-1DA5-4E49-B9C6-B926F75EA4C9}" type="presParOf" srcId="{D698D5B4-CB99-40B1-B44B-2561079F6134}" destId="{00F3DF42-82C7-44AE-85F5-E9D5DCD8A5A0}" srcOrd="9" destOrd="0" presId="urn:microsoft.com/office/officeart/2018/2/layout/IconLabelList"/>
    <dgm:cxn modelId="{695D7D08-3DB0-479D-9CDC-3751570495AF}" type="presParOf" srcId="{D698D5B4-CB99-40B1-B44B-2561079F6134}" destId="{E7441748-2513-45F7-86C3-BEF33E521078}" srcOrd="10" destOrd="0" presId="urn:microsoft.com/office/officeart/2018/2/layout/IconLabelList"/>
    <dgm:cxn modelId="{04E0B070-5907-471A-8314-BC9D59FF2DDD}" type="presParOf" srcId="{E7441748-2513-45F7-86C3-BEF33E521078}" destId="{3DD212A6-E12C-4334-842B-866998A373FB}" srcOrd="0" destOrd="0" presId="urn:microsoft.com/office/officeart/2018/2/layout/IconLabelList"/>
    <dgm:cxn modelId="{469D31A6-296F-4531-91E9-F61771DF2229}" type="presParOf" srcId="{E7441748-2513-45F7-86C3-BEF33E521078}" destId="{F25C3996-51D5-40CA-A87E-8ED03A95B849}" srcOrd="1" destOrd="0" presId="urn:microsoft.com/office/officeart/2018/2/layout/IconLabelList"/>
    <dgm:cxn modelId="{09054B04-4417-4786-B126-31D14CF78F68}" type="presParOf" srcId="{E7441748-2513-45F7-86C3-BEF33E521078}" destId="{970ABF2C-6BC2-4486-8DE5-5B8B26C2B9CB}" srcOrd="2" destOrd="0" presId="urn:microsoft.com/office/officeart/2018/2/layout/IconLabelList"/>
    <dgm:cxn modelId="{B0EFAEF2-AF16-45F8-B88E-C94F7E973272}" type="presParOf" srcId="{D698D5B4-CB99-40B1-B44B-2561079F6134}" destId="{4D23E53A-38DB-4395-B1BE-9DDA0B20BBFE}" srcOrd="11" destOrd="0" presId="urn:microsoft.com/office/officeart/2018/2/layout/IconLabelList"/>
    <dgm:cxn modelId="{F9C0FE60-A326-4C93-8070-31A18FBE287E}" type="presParOf" srcId="{D698D5B4-CB99-40B1-B44B-2561079F6134}" destId="{C51AB098-7CBC-4BAF-822D-6192CB7F0342}" srcOrd="12" destOrd="0" presId="urn:microsoft.com/office/officeart/2018/2/layout/IconLabelList"/>
    <dgm:cxn modelId="{E13BA82D-B4B4-4ED1-9549-B35781549834}" type="presParOf" srcId="{C51AB098-7CBC-4BAF-822D-6192CB7F0342}" destId="{110479A5-A8F0-40B4-8927-3ED9AC3E298D}" srcOrd="0" destOrd="0" presId="urn:microsoft.com/office/officeart/2018/2/layout/IconLabelList"/>
    <dgm:cxn modelId="{45467174-ABE6-4692-8EAC-5AF4B7482F94}" type="presParOf" srcId="{C51AB098-7CBC-4BAF-822D-6192CB7F0342}" destId="{DEF3D202-F77C-40E6-AD18-282BBC59E4B6}" srcOrd="1" destOrd="0" presId="urn:microsoft.com/office/officeart/2018/2/layout/IconLabelList"/>
    <dgm:cxn modelId="{1EEC78F9-96DD-47CE-A2F3-6D962B1C6E33}" type="presParOf" srcId="{C51AB098-7CBC-4BAF-822D-6192CB7F0342}" destId="{95CE2BD6-0C8F-4804-B61D-590C7220EC63}" srcOrd="2" destOrd="0" presId="urn:microsoft.com/office/officeart/2018/2/layout/IconLabelList"/>
    <dgm:cxn modelId="{5EE5980D-FF41-44DE-B17C-D5FDAAB8AF78}" type="presParOf" srcId="{D698D5B4-CB99-40B1-B44B-2561079F6134}" destId="{10D4EA6B-DADA-4999-825E-3FE900733981}" srcOrd="13" destOrd="0" presId="urn:microsoft.com/office/officeart/2018/2/layout/IconLabelList"/>
    <dgm:cxn modelId="{63307245-0DB6-4C14-9868-162A2C2F5F02}" type="presParOf" srcId="{D698D5B4-CB99-40B1-B44B-2561079F6134}" destId="{21FCB2B9-B558-4817-9B0A-6420DE5D59C9}" srcOrd="14" destOrd="0" presId="urn:microsoft.com/office/officeart/2018/2/layout/IconLabelList"/>
    <dgm:cxn modelId="{912E9883-EB2D-47D1-9C98-D15691259790}" type="presParOf" srcId="{21FCB2B9-B558-4817-9B0A-6420DE5D59C9}" destId="{471ED28C-2B6A-40AB-BC25-1C23783B8C43}" srcOrd="0" destOrd="0" presId="urn:microsoft.com/office/officeart/2018/2/layout/IconLabelList"/>
    <dgm:cxn modelId="{3D75707F-F2D8-4D39-BEBD-4EBC0F617DCC}" type="presParOf" srcId="{21FCB2B9-B558-4817-9B0A-6420DE5D59C9}" destId="{F4CC3C77-F909-40D2-B996-A4D3DD54BD66}" srcOrd="1" destOrd="0" presId="urn:microsoft.com/office/officeart/2018/2/layout/IconLabelList"/>
    <dgm:cxn modelId="{F362EB9D-70E7-44B7-BDDF-6C04805691B7}" type="presParOf" srcId="{21FCB2B9-B558-4817-9B0A-6420DE5D59C9}" destId="{9528E60B-6EBE-4D05-8B74-D30F8CD090E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BB4D3-2540-4933-9E58-2E9E8A905674}">
      <dsp:nvSpPr>
        <dsp:cNvPr id="0" name=""/>
        <dsp:cNvSpPr/>
      </dsp:nvSpPr>
      <dsp:spPr>
        <a:xfrm>
          <a:off x="975396" y="521907"/>
          <a:ext cx="635976" cy="635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69C76F-9615-4614-8589-5B283624566A}">
      <dsp:nvSpPr>
        <dsp:cNvPr id="0" name=""/>
        <dsp:cNvSpPr/>
      </dsp:nvSpPr>
      <dsp:spPr>
        <a:xfrm>
          <a:off x="586743" y="1416955"/>
          <a:ext cx="1413281" cy="56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latin typeface="Posterama Text Black"/>
            </a:rPr>
            <a:t>Introduction </a:t>
          </a:r>
        </a:p>
      </dsp:txBody>
      <dsp:txXfrm>
        <a:off x="586743" y="1416955"/>
        <a:ext cx="1413281" cy="565312"/>
      </dsp:txXfrm>
    </dsp:sp>
    <dsp:sp modelId="{160503B1-7403-4526-862C-B5F9897CECE9}">
      <dsp:nvSpPr>
        <dsp:cNvPr id="0" name=""/>
        <dsp:cNvSpPr/>
      </dsp:nvSpPr>
      <dsp:spPr>
        <a:xfrm>
          <a:off x="2636001" y="521907"/>
          <a:ext cx="635976" cy="635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39E51-B152-4915-887B-0885758A0C06}">
      <dsp:nvSpPr>
        <dsp:cNvPr id="0" name=""/>
        <dsp:cNvSpPr/>
      </dsp:nvSpPr>
      <dsp:spPr>
        <a:xfrm>
          <a:off x="2247349" y="1416955"/>
          <a:ext cx="1413281" cy="56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latin typeface="Posterama Text Black"/>
            </a:rPr>
            <a:t>Literature Review</a:t>
          </a:r>
        </a:p>
      </dsp:txBody>
      <dsp:txXfrm>
        <a:off x="2247349" y="1416955"/>
        <a:ext cx="1413281" cy="565312"/>
      </dsp:txXfrm>
    </dsp:sp>
    <dsp:sp modelId="{D182FFED-E8FD-468D-94A3-0BD10100C0F2}">
      <dsp:nvSpPr>
        <dsp:cNvPr id="0" name=""/>
        <dsp:cNvSpPr/>
      </dsp:nvSpPr>
      <dsp:spPr>
        <a:xfrm>
          <a:off x="4296606" y="521907"/>
          <a:ext cx="635976" cy="6359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243FA6-EDB9-4F49-99DE-5282DD181749}">
      <dsp:nvSpPr>
        <dsp:cNvPr id="0" name=""/>
        <dsp:cNvSpPr/>
      </dsp:nvSpPr>
      <dsp:spPr>
        <a:xfrm>
          <a:off x="3907954" y="1416955"/>
          <a:ext cx="1413281" cy="56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latin typeface="Posterama Text Black"/>
            </a:rPr>
            <a:t>Discussion of Base Paper</a:t>
          </a:r>
        </a:p>
      </dsp:txBody>
      <dsp:txXfrm>
        <a:off x="3907954" y="1416955"/>
        <a:ext cx="1413281" cy="565312"/>
      </dsp:txXfrm>
    </dsp:sp>
    <dsp:sp modelId="{94FCB400-B053-456C-9064-DCD7C378650B}">
      <dsp:nvSpPr>
        <dsp:cNvPr id="0" name=""/>
        <dsp:cNvSpPr/>
      </dsp:nvSpPr>
      <dsp:spPr>
        <a:xfrm>
          <a:off x="5957212" y="521907"/>
          <a:ext cx="635976" cy="6359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489E7B-2A64-474A-8F99-C3A7769128D9}">
      <dsp:nvSpPr>
        <dsp:cNvPr id="0" name=""/>
        <dsp:cNvSpPr/>
      </dsp:nvSpPr>
      <dsp:spPr>
        <a:xfrm>
          <a:off x="5568560" y="1416955"/>
          <a:ext cx="1413281" cy="56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latin typeface="Posterama Text Black"/>
            </a:rPr>
            <a:t>Methodology</a:t>
          </a:r>
        </a:p>
      </dsp:txBody>
      <dsp:txXfrm>
        <a:off x="5568560" y="1416955"/>
        <a:ext cx="1413281" cy="565312"/>
      </dsp:txXfrm>
    </dsp:sp>
    <dsp:sp modelId="{0D5C6E36-7200-4C9C-8B8C-AB4F48A01A11}">
      <dsp:nvSpPr>
        <dsp:cNvPr id="0" name=""/>
        <dsp:cNvSpPr/>
      </dsp:nvSpPr>
      <dsp:spPr>
        <a:xfrm>
          <a:off x="7617817" y="521907"/>
          <a:ext cx="635976" cy="6359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7D2C0A-AA5E-4F46-8F44-99924659DAF2}">
      <dsp:nvSpPr>
        <dsp:cNvPr id="0" name=""/>
        <dsp:cNvSpPr/>
      </dsp:nvSpPr>
      <dsp:spPr>
        <a:xfrm>
          <a:off x="7229165" y="1416955"/>
          <a:ext cx="1413281" cy="56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latin typeface="Posterama Text Black"/>
            </a:rPr>
            <a:t>Result</a:t>
          </a:r>
        </a:p>
      </dsp:txBody>
      <dsp:txXfrm>
        <a:off x="7229165" y="1416955"/>
        <a:ext cx="1413281" cy="565312"/>
      </dsp:txXfrm>
    </dsp:sp>
    <dsp:sp modelId="{3DD212A6-E12C-4334-842B-866998A373FB}">
      <dsp:nvSpPr>
        <dsp:cNvPr id="0" name=""/>
        <dsp:cNvSpPr/>
      </dsp:nvSpPr>
      <dsp:spPr>
        <a:xfrm>
          <a:off x="9278423" y="521907"/>
          <a:ext cx="635976" cy="6359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0ABF2C-6BC2-4486-8DE5-5B8B26C2B9CB}">
      <dsp:nvSpPr>
        <dsp:cNvPr id="0" name=""/>
        <dsp:cNvSpPr/>
      </dsp:nvSpPr>
      <dsp:spPr>
        <a:xfrm>
          <a:off x="8889771" y="1416955"/>
          <a:ext cx="1413281" cy="56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latin typeface="Posterama Text Black"/>
            </a:rPr>
            <a:t>Future Scope</a:t>
          </a:r>
        </a:p>
      </dsp:txBody>
      <dsp:txXfrm>
        <a:off x="8889771" y="1416955"/>
        <a:ext cx="1413281" cy="565312"/>
      </dsp:txXfrm>
    </dsp:sp>
    <dsp:sp modelId="{110479A5-A8F0-40B4-8927-3ED9AC3E298D}">
      <dsp:nvSpPr>
        <dsp:cNvPr id="0" name=""/>
        <dsp:cNvSpPr/>
      </dsp:nvSpPr>
      <dsp:spPr>
        <a:xfrm>
          <a:off x="4296606" y="2335588"/>
          <a:ext cx="635976" cy="63597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CE2BD6-0C8F-4804-B61D-590C7220EC63}">
      <dsp:nvSpPr>
        <dsp:cNvPr id="0" name=""/>
        <dsp:cNvSpPr/>
      </dsp:nvSpPr>
      <dsp:spPr>
        <a:xfrm>
          <a:off x="3907954" y="3230636"/>
          <a:ext cx="1413281" cy="56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latin typeface="Posterama Text Black"/>
            </a:rPr>
            <a:t>Reference</a:t>
          </a:r>
        </a:p>
      </dsp:txBody>
      <dsp:txXfrm>
        <a:off x="3907954" y="3230636"/>
        <a:ext cx="1413281" cy="565312"/>
      </dsp:txXfrm>
    </dsp:sp>
    <dsp:sp modelId="{471ED28C-2B6A-40AB-BC25-1C23783B8C43}">
      <dsp:nvSpPr>
        <dsp:cNvPr id="0" name=""/>
        <dsp:cNvSpPr/>
      </dsp:nvSpPr>
      <dsp:spPr>
        <a:xfrm>
          <a:off x="5957212" y="2335588"/>
          <a:ext cx="635976" cy="63597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28E60B-6EBE-4D05-8B74-D30F8CD090EB}">
      <dsp:nvSpPr>
        <dsp:cNvPr id="0" name=""/>
        <dsp:cNvSpPr/>
      </dsp:nvSpPr>
      <dsp:spPr>
        <a:xfrm>
          <a:off x="5568560" y="3230636"/>
          <a:ext cx="1413281" cy="56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solidFill>
                <a:schemeClr val="bg1"/>
              </a:solidFill>
              <a:latin typeface="Posterama Text Black"/>
            </a:rPr>
            <a:t>Team members contribution</a:t>
          </a:r>
        </a:p>
      </dsp:txBody>
      <dsp:txXfrm>
        <a:off x="5568560" y="3230636"/>
        <a:ext cx="1413281" cy="56531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11/4/2022</a:t>
            </a:fld>
            <a:endParaRPr lang="en-US"/>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GB" noProof="0"/>
              <a:t>[MTE 4075] Machine Vision and Image Processing</a:t>
            </a:r>
            <a:endParaRPr lang="en-US" noProof="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GB" noProof="0"/>
              <a:t>[MTE 4075] Machine Vision and Image Processing</a:t>
            </a:r>
            <a:endParaRPr lang="en-US" noProof="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GB" noProof="0"/>
              <a:t>[MTE 4075] Machine Vision and Image Processing</a:t>
            </a:r>
            <a:endParaRPr lang="en-US" noProof="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GB" noProof="0"/>
              <a:t>[MTE 4075] Machine Vision and Image Processing</a:t>
            </a:r>
            <a:endParaRPr lang="en-US" noProof="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a:t>
            </a:r>
            <a:r>
              <a:rPr lang="zh-CN" altLang="en-US"/>
              <a:t> </a:t>
            </a:r>
            <a:r>
              <a:rPr lang="en-US" altLang="zh-CN"/>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a:t>
            </a:r>
            <a:r>
              <a:rPr lang="zh-CN" altLang="en-US"/>
              <a:t> </a:t>
            </a:r>
            <a:r>
              <a:rPr lang="en-US" altLang="zh-CN"/>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GB" noProof="0"/>
              <a:t>[MTE 4075] Machine Vision and Image Processing</a:t>
            </a:r>
            <a:endParaRPr lang="en-US" noProof="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GB" noProof="0"/>
              <a:t>[MTE 4075] Machine Vision and Image Processing</a:t>
            </a:r>
            <a:endParaRPr lang="en-US" noProof="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GB" noProof="0"/>
              <a:t>[MTE 4075] Machine Vision and Image Processing</a:t>
            </a:r>
            <a:endParaRPr lang="en-US" noProof="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GB" noProof="0"/>
              <a:t>[MTE 4075] Machine Vision and Image Processing</a:t>
            </a:r>
            <a:endParaRPr lang="en-US" noProof="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a:t>Click to edit </a:t>
            </a:r>
            <a:r>
              <a:rPr lang="en-US" altLang="zh-CN"/>
              <a:t>Text</a:t>
            </a:r>
            <a:r>
              <a:rPr lang="zh-CN" altLang="en-US"/>
              <a:t> </a:t>
            </a:r>
            <a:r>
              <a:rPr lang="en-US"/>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GB" noProof="0"/>
              <a:t>[MTE 4075] Machine Vision and Image Processing</a:t>
            </a:r>
            <a:endParaRPr lang="en-US" noProof="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GB" noProof="0"/>
              <a:t>[MTE 4075] Machine Vision and Image Processing</a:t>
            </a:r>
            <a:endParaRPr lang="en-US" noProof="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GB" noProof="0"/>
              <a:t>[MTE 4075] Machine Vision and Image Processing</a:t>
            </a:r>
            <a:endParaRPr lang="en-US" noProof="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GB" noProof="0"/>
              <a:t>[MTE 4075] Machine Vision and Image Processing</a:t>
            </a:r>
            <a:endParaRPr lang="en-US" noProof="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83nAgfAiv7U" TargetMode="External"/><Relationship Id="rId2" Type="http://schemas.openxmlformats.org/officeDocument/2006/relationships/hyperlink" Target="https://in.mathworks.com/help/images/low-light-image-enhancement.html"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6.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475114" y="1129676"/>
            <a:ext cx="5676893" cy="2295566"/>
          </a:xfrm>
        </p:spPr>
        <p:txBody>
          <a:bodyPr/>
          <a:lstStyle/>
          <a:p>
            <a:r>
              <a:rPr lang="en-US" dirty="0">
                <a:latin typeface="Posterama Text Black"/>
              </a:rPr>
              <a:t>Vehicle License Plate Recognition</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4"/>
            <a:ext cx="2429459" cy="1609190"/>
          </a:xfrm>
        </p:spPr>
        <p:txBody>
          <a:bodyPr vert="horz" lIns="91440" tIns="45720" rIns="91440" bIns="45720" rtlCol="0" anchor="t">
            <a:noAutofit/>
          </a:bodyPr>
          <a:lstStyle/>
          <a:p>
            <a:r>
              <a:rPr lang="en-US">
                <a:latin typeface="Posterama Text Black"/>
              </a:rPr>
              <a:t>Nitin </a:t>
            </a:r>
            <a:r>
              <a:rPr lang="en-US" err="1">
                <a:latin typeface="Posterama Text Black"/>
              </a:rPr>
              <a:t>Medisetti</a:t>
            </a:r>
            <a:endParaRPr lang="en-US">
              <a:latin typeface="Posterama Text Black"/>
            </a:endParaRPr>
          </a:p>
          <a:p>
            <a:r>
              <a:rPr lang="en-US">
                <a:latin typeface="Posterama Text Black"/>
              </a:rPr>
              <a:t>D Sai Shreyas</a:t>
            </a:r>
          </a:p>
          <a:p>
            <a:r>
              <a:rPr lang="en-US">
                <a:latin typeface="Posterama Text Black"/>
              </a:rPr>
              <a:t>Bhanu Prasad AJ</a:t>
            </a:r>
          </a:p>
          <a:p>
            <a:r>
              <a:rPr lang="en-US" err="1">
                <a:latin typeface="Posterama Text Black"/>
              </a:rPr>
              <a:t>Juvvi</a:t>
            </a:r>
            <a:r>
              <a:rPr lang="en-US">
                <a:latin typeface="Posterama Text Black"/>
              </a:rPr>
              <a:t> Manas Sashank</a:t>
            </a:r>
          </a:p>
          <a:p>
            <a:endParaRPr lang="en-US">
              <a:latin typeface="Posterama Text Black"/>
            </a:endParaRP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9DAA3C1-0551-9050-BA3F-02652F2A18E9}"/>
              </a:ext>
            </a:extLst>
          </p:cNvPr>
          <p:cNvSpPr>
            <a:spLocks noGrp="1"/>
          </p:cNvSpPr>
          <p:nvPr>
            <p:ph type="ftr" sz="quarter" idx="28"/>
          </p:nvPr>
        </p:nvSpPr>
        <p:spPr/>
        <p:txBody>
          <a:bodyPr/>
          <a:lstStyle/>
          <a:p>
            <a:r>
              <a:rPr lang="en-GB" noProof="0">
                <a:solidFill>
                  <a:srgbClr val="FFFFFF"/>
                </a:solidFill>
                <a:latin typeface="Posterama Text Black"/>
              </a:rPr>
              <a:t>[MTE 4075] Machine Vision and Image Processing</a:t>
            </a:r>
            <a:endParaRPr lang="en-US" noProof="0">
              <a:solidFill>
                <a:srgbClr val="FFFFFF"/>
              </a:solidFill>
              <a:latin typeface="Posterama Text Black"/>
            </a:endParaRPr>
          </a:p>
        </p:txBody>
      </p:sp>
      <p:sp>
        <p:nvSpPr>
          <p:cNvPr id="5" name="TextBox 4">
            <a:extLst>
              <a:ext uri="{FF2B5EF4-FFF2-40B4-BE49-F238E27FC236}">
                <a16:creationId xmlns:a16="http://schemas.microsoft.com/office/drawing/2014/main" id="{9831269C-83EF-E4ED-933F-869608A61304}"/>
              </a:ext>
            </a:extLst>
          </p:cNvPr>
          <p:cNvSpPr txBox="1"/>
          <p:nvPr/>
        </p:nvSpPr>
        <p:spPr>
          <a:xfrm>
            <a:off x="575144" y="331713"/>
            <a:ext cx="10334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solidFill>
                <a:schemeClr val="bg1"/>
              </a:solidFill>
              <a:latin typeface="Posterama Text Black"/>
            </a:endParaRPr>
          </a:p>
        </p:txBody>
      </p:sp>
      <p:sp>
        <p:nvSpPr>
          <p:cNvPr id="2" name="TextBox 1">
            <a:extLst>
              <a:ext uri="{FF2B5EF4-FFF2-40B4-BE49-F238E27FC236}">
                <a16:creationId xmlns:a16="http://schemas.microsoft.com/office/drawing/2014/main" id="{E3E2950C-E484-860A-BCCD-695F99A76CE5}"/>
              </a:ext>
            </a:extLst>
          </p:cNvPr>
          <p:cNvSpPr txBox="1"/>
          <p:nvPr/>
        </p:nvSpPr>
        <p:spPr>
          <a:xfrm>
            <a:off x="575144" y="358377"/>
            <a:ext cx="11131682" cy="369331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err="1">
                <a:solidFill>
                  <a:schemeClr val="bg1"/>
                </a:solidFill>
                <a:latin typeface="Posterama Text Black"/>
              </a:rPr>
              <a:t>Deskewing</a:t>
            </a:r>
            <a:r>
              <a:rPr lang="en-US" sz="2000" b="1" dirty="0">
                <a:solidFill>
                  <a:schemeClr val="bg1"/>
                </a:solidFill>
                <a:latin typeface="Posterama Text Black"/>
              </a:rPr>
              <a:t> using Hough Transform</a:t>
            </a:r>
          </a:p>
          <a:p>
            <a:r>
              <a:rPr lang="en-US" dirty="0">
                <a:solidFill>
                  <a:schemeClr val="bg1"/>
                </a:solidFill>
                <a:latin typeface="Posterama Text Black"/>
                <a:ea typeface="+mn-lt"/>
                <a:cs typeface="+mn-lt"/>
              </a:rPr>
              <a:t>A process whereby skew (slant) is removed by rotating an image by the same amount as its skew but in the opposite direction. </a:t>
            </a:r>
          </a:p>
          <a:p>
            <a:r>
              <a:rPr lang="en-US" dirty="0">
                <a:solidFill>
                  <a:schemeClr val="bg1"/>
                </a:solidFill>
                <a:latin typeface="Posterama Text Black"/>
                <a:ea typeface="+mn-lt"/>
                <a:cs typeface="+mn-lt"/>
              </a:rPr>
              <a:t>Hough Transform:</a:t>
            </a:r>
          </a:p>
          <a:p>
            <a:r>
              <a:rPr lang="en-US" dirty="0">
                <a:solidFill>
                  <a:schemeClr val="bg1"/>
                </a:solidFill>
                <a:latin typeface="Posterama Text Black"/>
                <a:ea typeface="+mn-lt"/>
                <a:cs typeface="+mn-lt"/>
              </a:rPr>
              <a:t>It is a feature extraction technique that converts an image from Cartesian to polar coordinates . It can be used to detect lines or a set of collinear points on the image.</a:t>
            </a:r>
            <a:endParaRPr lang="en-US" dirty="0">
              <a:solidFill>
                <a:schemeClr val="bg1"/>
              </a:solidFill>
              <a:latin typeface="Posterama Text Black"/>
            </a:endParaRPr>
          </a:p>
          <a:p>
            <a:r>
              <a:rPr lang="en-US" dirty="0">
                <a:solidFill>
                  <a:schemeClr val="bg1"/>
                </a:solidFill>
                <a:latin typeface="Posterama Text Black"/>
                <a:ea typeface="+mn-lt"/>
                <a:cs typeface="+mn-lt"/>
              </a:rPr>
              <a:t>Steps</a:t>
            </a:r>
            <a:endParaRPr lang="en-US" dirty="0">
              <a:solidFill>
                <a:schemeClr val="bg1"/>
              </a:solidFill>
              <a:latin typeface="Posterama Text Black"/>
            </a:endParaRPr>
          </a:p>
          <a:p>
            <a:pPr marL="285750" indent="-285750">
              <a:buFont typeface="Arial"/>
              <a:buChar char="•"/>
            </a:pPr>
            <a:r>
              <a:rPr lang="en-US" dirty="0">
                <a:solidFill>
                  <a:schemeClr val="bg1"/>
                </a:solidFill>
                <a:latin typeface="Posterama Text Black"/>
                <a:ea typeface="+mn-lt"/>
                <a:cs typeface="+mn-lt"/>
              </a:rPr>
              <a:t>Apple Canny filter on a gray scaled image.</a:t>
            </a:r>
            <a:endParaRPr lang="en-US" dirty="0">
              <a:solidFill>
                <a:schemeClr val="bg1"/>
              </a:solidFill>
              <a:latin typeface="Posterama Text Black"/>
            </a:endParaRPr>
          </a:p>
          <a:p>
            <a:pPr marL="285750" indent="-285750">
              <a:buFont typeface="Arial"/>
              <a:buChar char="•"/>
            </a:pPr>
            <a:r>
              <a:rPr lang="en-US" dirty="0">
                <a:solidFill>
                  <a:schemeClr val="bg1"/>
                </a:solidFill>
                <a:latin typeface="Posterama Text Black"/>
                <a:ea typeface="+mn-lt"/>
                <a:cs typeface="+mn-lt"/>
              </a:rPr>
              <a:t>Find Hough lines between 0.1-to-180-degree angle.</a:t>
            </a:r>
            <a:endParaRPr lang="en-US" dirty="0">
              <a:solidFill>
                <a:schemeClr val="bg1"/>
              </a:solidFill>
              <a:latin typeface="Posterama Text Black"/>
            </a:endParaRPr>
          </a:p>
          <a:p>
            <a:pPr marL="285750" indent="-285750">
              <a:buFont typeface="Arial"/>
              <a:buChar char="•"/>
            </a:pPr>
            <a:r>
              <a:rPr lang="en-US" dirty="0">
                <a:solidFill>
                  <a:schemeClr val="bg1"/>
                </a:solidFill>
                <a:latin typeface="Posterama Text Black"/>
                <a:ea typeface="+mn-lt"/>
                <a:cs typeface="+mn-lt"/>
              </a:rPr>
              <a:t>Round the angles from line peaks to 2 decimal places.</a:t>
            </a:r>
            <a:endParaRPr lang="en-US" dirty="0">
              <a:solidFill>
                <a:schemeClr val="bg1"/>
              </a:solidFill>
              <a:latin typeface="Posterama Text Black"/>
            </a:endParaRPr>
          </a:p>
          <a:p>
            <a:pPr marL="285750" indent="-285750">
              <a:buFont typeface="Arial"/>
              <a:buChar char="•"/>
            </a:pPr>
            <a:r>
              <a:rPr lang="en-US" dirty="0">
                <a:solidFill>
                  <a:schemeClr val="bg1"/>
                </a:solidFill>
                <a:latin typeface="Posterama Text Black"/>
                <a:ea typeface="+mn-lt"/>
                <a:cs typeface="+mn-lt"/>
              </a:rPr>
              <a:t>Find the angle with the highest occurrence.</a:t>
            </a:r>
            <a:endParaRPr lang="en-US" dirty="0">
              <a:solidFill>
                <a:schemeClr val="bg1"/>
              </a:solidFill>
              <a:latin typeface="Posterama Text Black"/>
            </a:endParaRPr>
          </a:p>
          <a:p>
            <a:pPr marL="285750" indent="-285750">
              <a:buFont typeface="Arial"/>
              <a:buChar char="•"/>
            </a:pPr>
            <a:r>
              <a:rPr lang="en-US" dirty="0">
                <a:solidFill>
                  <a:schemeClr val="bg1"/>
                </a:solidFill>
                <a:latin typeface="Posterama Text Black"/>
                <a:ea typeface="+mn-lt"/>
                <a:cs typeface="+mn-lt"/>
              </a:rPr>
              <a:t>Rotate the image with that angle</a:t>
            </a:r>
            <a:endParaRPr lang="en-US" dirty="0">
              <a:solidFill>
                <a:schemeClr val="bg1"/>
              </a:solidFill>
              <a:latin typeface="Posterama Text Black"/>
            </a:endParaRPr>
          </a:p>
          <a:p>
            <a:endParaRPr lang="en-US" dirty="0">
              <a:solidFill>
                <a:schemeClr val="bg1"/>
              </a:solidFill>
              <a:latin typeface="Posterama Text Black"/>
            </a:endParaRPr>
          </a:p>
        </p:txBody>
      </p:sp>
      <p:pic>
        <p:nvPicPr>
          <p:cNvPr id="3" name="Picture 5" descr="Website&#10;&#10;Description automatically generated">
            <a:extLst>
              <a:ext uri="{FF2B5EF4-FFF2-40B4-BE49-F238E27FC236}">
                <a16:creationId xmlns:a16="http://schemas.microsoft.com/office/drawing/2014/main" id="{965D0B4B-41D2-600B-1C25-F8FD4E3612C9}"/>
              </a:ext>
            </a:extLst>
          </p:cNvPr>
          <p:cNvPicPr>
            <a:picLocks noChangeAspect="1"/>
          </p:cNvPicPr>
          <p:nvPr/>
        </p:nvPicPr>
        <p:blipFill>
          <a:blip r:embed="rId2"/>
          <a:stretch>
            <a:fillRect/>
          </a:stretch>
        </p:blipFill>
        <p:spPr>
          <a:xfrm>
            <a:off x="321464" y="3755680"/>
            <a:ext cx="3463446" cy="1900067"/>
          </a:xfrm>
          <a:prstGeom prst="rect">
            <a:avLst/>
          </a:prstGeom>
        </p:spPr>
      </p:pic>
      <p:pic>
        <p:nvPicPr>
          <p:cNvPr id="6" name="Picture 8" descr="Graphical user interface, website&#10;&#10;Description automatically generated">
            <a:extLst>
              <a:ext uri="{FF2B5EF4-FFF2-40B4-BE49-F238E27FC236}">
                <a16:creationId xmlns:a16="http://schemas.microsoft.com/office/drawing/2014/main" id="{1A4FED10-E8F8-205A-EDDB-FAA63C14EBF6}"/>
              </a:ext>
            </a:extLst>
          </p:cNvPr>
          <p:cNvPicPr>
            <a:picLocks noChangeAspect="1"/>
          </p:cNvPicPr>
          <p:nvPr/>
        </p:nvPicPr>
        <p:blipFill>
          <a:blip r:embed="rId3"/>
          <a:stretch>
            <a:fillRect/>
          </a:stretch>
        </p:blipFill>
        <p:spPr>
          <a:xfrm>
            <a:off x="3885306" y="4078360"/>
            <a:ext cx="3814566" cy="1962020"/>
          </a:xfrm>
          <a:prstGeom prst="rect">
            <a:avLst/>
          </a:prstGeom>
        </p:spPr>
      </p:pic>
      <p:pic>
        <p:nvPicPr>
          <p:cNvPr id="9" name="Picture 9" descr="A picture containing text&#10;&#10;Description automatically generated">
            <a:extLst>
              <a:ext uri="{FF2B5EF4-FFF2-40B4-BE49-F238E27FC236}">
                <a16:creationId xmlns:a16="http://schemas.microsoft.com/office/drawing/2014/main" id="{3280E54E-4860-9F84-358F-240BCB0E1CE0}"/>
              </a:ext>
            </a:extLst>
          </p:cNvPr>
          <p:cNvPicPr>
            <a:picLocks noChangeAspect="1"/>
          </p:cNvPicPr>
          <p:nvPr/>
        </p:nvPicPr>
        <p:blipFill>
          <a:blip r:embed="rId4"/>
          <a:stretch>
            <a:fillRect/>
          </a:stretch>
        </p:blipFill>
        <p:spPr>
          <a:xfrm>
            <a:off x="7818930" y="4365415"/>
            <a:ext cx="3887896" cy="2134208"/>
          </a:xfrm>
          <a:prstGeom prst="rect">
            <a:avLst/>
          </a:prstGeom>
        </p:spPr>
      </p:pic>
    </p:spTree>
    <p:extLst>
      <p:ext uri="{BB962C8B-B14F-4D97-AF65-F5344CB8AC3E}">
        <p14:creationId xmlns:p14="http://schemas.microsoft.com/office/powerpoint/2010/main" val="125418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96CE03-E101-D77C-8EDC-C30FF033C3B3}"/>
              </a:ext>
            </a:extLst>
          </p:cNvPr>
          <p:cNvSpPr>
            <a:spLocks noGrp="1"/>
          </p:cNvSpPr>
          <p:nvPr>
            <p:ph type="ftr" sz="quarter" idx="28"/>
          </p:nvPr>
        </p:nvSpPr>
        <p:spPr/>
        <p:txBody>
          <a:bodyPr/>
          <a:lstStyle/>
          <a:p>
            <a:r>
              <a:rPr lang="en-GB" noProof="0">
                <a:latin typeface="Posterama Text Black"/>
              </a:rPr>
              <a:t>[MTE 4075] Machine Vision and Image Processing</a:t>
            </a:r>
            <a:endParaRPr lang="en-US" noProof="0">
              <a:latin typeface="Posterama Text Black"/>
            </a:endParaRPr>
          </a:p>
        </p:txBody>
      </p:sp>
      <p:sp>
        <p:nvSpPr>
          <p:cNvPr id="5" name="TextBox 1">
            <a:extLst>
              <a:ext uri="{FF2B5EF4-FFF2-40B4-BE49-F238E27FC236}">
                <a16:creationId xmlns:a16="http://schemas.microsoft.com/office/drawing/2014/main" id="{715B5B88-C14F-28C3-4FA2-36C7BC898B53}"/>
              </a:ext>
            </a:extLst>
          </p:cNvPr>
          <p:cNvSpPr txBox="1"/>
          <p:nvPr/>
        </p:nvSpPr>
        <p:spPr>
          <a:xfrm>
            <a:off x="399419" y="574513"/>
            <a:ext cx="6780876" cy="31700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FFFFFF"/>
                </a:solidFill>
                <a:latin typeface="Posterama Text Black"/>
                <a:ea typeface="+mn-lt"/>
                <a:cs typeface="+mn-lt"/>
              </a:rPr>
              <a:t>Optical Character Recognition (OCR)</a:t>
            </a:r>
          </a:p>
          <a:p>
            <a:pPr algn="just"/>
            <a:r>
              <a:rPr lang="en-US">
                <a:solidFill>
                  <a:schemeClr val="bg1"/>
                </a:solidFill>
                <a:latin typeface="Posterama Text Black"/>
                <a:ea typeface="+mn-lt"/>
                <a:cs typeface="+mn-lt"/>
              </a:rPr>
              <a:t>Optical Character Recognition, is a process of recognizing text inside images and converting it into an electronic form. These images could be of handwritten text, printed text like documents, receipts, name cards, etc., or even a natural scene photograph.</a:t>
            </a:r>
          </a:p>
          <a:p>
            <a:pPr algn="just"/>
            <a:endParaRPr lang="en-US">
              <a:solidFill>
                <a:schemeClr val="bg1"/>
              </a:solidFill>
              <a:latin typeface="Posterama Text Black"/>
              <a:ea typeface="+mn-lt"/>
              <a:cs typeface="+mn-lt"/>
            </a:endParaRPr>
          </a:p>
          <a:p>
            <a:pPr algn="just"/>
            <a:r>
              <a:rPr lang="en-US">
                <a:solidFill>
                  <a:schemeClr val="bg1"/>
                </a:solidFill>
                <a:latin typeface="Posterama Text Black"/>
                <a:ea typeface="+mn-lt"/>
                <a:cs typeface="+mn-lt"/>
              </a:rPr>
              <a:t>OCR has two parts to it. The first part is text detection where the textual part within the image is determined. This localization of text within the image is important for the second part of OCR, text recognition, where the text is extracted from the image. </a:t>
            </a:r>
            <a:endParaRPr lang="en-US">
              <a:solidFill>
                <a:schemeClr val="bg1"/>
              </a:solidFill>
              <a:latin typeface="Posterama Text Black"/>
            </a:endParaRPr>
          </a:p>
          <a:p>
            <a:endParaRPr lang="en-US">
              <a:latin typeface="Posterama Text Black"/>
            </a:endParaRPr>
          </a:p>
        </p:txBody>
      </p:sp>
      <p:sp>
        <p:nvSpPr>
          <p:cNvPr id="2" name="TextBox 1">
            <a:extLst>
              <a:ext uri="{FF2B5EF4-FFF2-40B4-BE49-F238E27FC236}">
                <a16:creationId xmlns:a16="http://schemas.microsoft.com/office/drawing/2014/main" id="{E5921E52-DAF9-B374-C71C-0E30BE17E4B5}"/>
              </a:ext>
            </a:extLst>
          </p:cNvPr>
          <p:cNvSpPr txBox="1"/>
          <p:nvPr/>
        </p:nvSpPr>
        <p:spPr>
          <a:xfrm>
            <a:off x="399419" y="3750160"/>
            <a:ext cx="11534434" cy="123110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FFFFFF"/>
                </a:solidFill>
                <a:latin typeface="Posterama Text Black"/>
                <a:ea typeface="+mn-lt"/>
                <a:cs typeface="+mn-lt"/>
              </a:rPr>
              <a:t>Searching the database for License plate details</a:t>
            </a:r>
          </a:p>
          <a:p>
            <a:r>
              <a:rPr lang="en-US">
                <a:solidFill>
                  <a:srgbClr val="FFFFFF"/>
                </a:solidFill>
                <a:latin typeface="Posterama Text Black"/>
              </a:rPr>
              <a:t>The license plate numbers of the vehicles that are allowed to enter campus premises are stored in a .csv file. The resultant string obtained from OCR is searched for in the database, if the string is present a prompt is given to allow the vehicle inside. </a:t>
            </a:r>
          </a:p>
        </p:txBody>
      </p:sp>
      <p:pic>
        <p:nvPicPr>
          <p:cNvPr id="7" name="Picture 6" descr="Text&#10;&#10;Description automatically generated">
            <a:extLst>
              <a:ext uri="{FF2B5EF4-FFF2-40B4-BE49-F238E27FC236}">
                <a16:creationId xmlns:a16="http://schemas.microsoft.com/office/drawing/2014/main" id="{458C1E19-C7BC-C8EC-86E1-7E0A7ABE8D29}"/>
              </a:ext>
            </a:extLst>
          </p:cNvPr>
          <p:cNvPicPr>
            <a:picLocks noChangeAspect="1"/>
          </p:cNvPicPr>
          <p:nvPr/>
        </p:nvPicPr>
        <p:blipFill>
          <a:blip r:embed="rId2"/>
          <a:stretch>
            <a:fillRect/>
          </a:stretch>
        </p:blipFill>
        <p:spPr>
          <a:xfrm>
            <a:off x="7287986" y="923246"/>
            <a:ext cx="4751614" cy="1583477"/>
          </a:xfrm>
          <a:prstGeom prst="rect">
            <a:avLst/>
          </a:prstGeom>
        </p:spPr>
      </p:pic>
    </p:spTree>
    <p:extLst>
      <p:ext uri="{BB962C8B-B14F-4D97-AF65-F5344CB8AC3E}">
        <p14:creationId xmlns:p14="http://schemas.microsoft.com/office/powerpoint/2010/main" val="28857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F9D20-5AA0-B09E-283B-D41DF5349C8C}"/>
              </a:ext>
            </a:extLst>
          </p:cNvPr>
          <p:cNvSpPr>
            <a:spLocks noGrp="1"/>
          </p:cNvSpPr>
          <p:nvPr>
            <p:ph type="title"/>
          </p:nvPr>
        </p:nvSpPr>
        <p:spPr>
          <a:xfrm>
            <a:off x="702651" y="329624"/>
            <a:ext cx="10515600" cy="1115434"/>
          </a:xfrm>
        </p:spPr>
        <p:txBody>
          <a:bodyPr/>
          <a:lstStyle/>
          <a:p>
            <a:r>
              <a:rPr lang="en-US"/>
              <a:t>Results</a:t>
            </a:r>
          </a:p>
        </p:txBody>
      </p:sp>
      <p:sp>
        <p:nvSpPr>
          <p:cNvPr id="4" name="Footer Placeholder 3">
            <a:extLst>
              <a:ext uri="{FF2B5EF4-FFF2-40B4-BE49-F238E27FC236}">
                <a16:creationId xmlns:a16="http://schemas.microsoft.com/office/drawing/2014/main" id="{3F7DB861-7528-CB06-2378-17676E9A97D6}"/>
              </a:ext>
            </a:extLst>
          </p:cNvPr>
          <p:cNvSpPr>
            <a:spLocks noGrp="1"/>
          </p:cNvSpPr>
          <p:nvPr>
            <p:ph type="ftr" sz="quarter" idx="28"/>
          </p:nvPr>
        </p:nvSpPr>
        <p:spPr/>
        <p:txBody>
          <a:bodyPr/>
          <a:lstStyle/>
          <a:p>
            <a:r>
              <a:rPr lang="en-GB" noProof="0">
                <a:latin typeface="Posterama Text Black"/>
              </a:rPr>
              <a:t>[MTE 4075] Machine Vision and Image Processing</a:t>
            </a:r>
            <a:endParaRPr lang="en-US" noProof="0">
              <a:latin typeface="Posterama Text Black"/>
            </a:endParaRPr>
          </a:p>
        </p:txBody>
      </p:sp>
      <p:pic>
        <p:nvPicPr>
          <p:cNvPr id="3" name="Picture 4">
            <a:extLst>
              <a:ext uri="{FF2B5EF4-FFF2-40B4-BE49-F238E27FC236}">
                <a16:creationId xmlns:a16="http://schemas.microsoft.com/office/drawing/2014/main" id="{DB7BDC21-F8A2-6902-7B82-8937FC2FA3F6}"/>
              </a:ext>
            </a:extLst>
          </p:cNvPr>
          <p:cNvPicPr>
            <a:picLocks noChangeAspect="1"/>
          </p:cNvPicPr>
          <p:nvPr/>
        </p:nvPicPr>
        <p:blipFill>
          <a:blip r:embed="rId2"/>
          <a:stretch>
            <a:fillRect/>
          </a:stretch>
        </p:blipFill>
        <p:spPr>
          <a:xfrm>
            <a:off x="780659" y="2225967"/>
            <a:ext cx="4538597" cy="3590818"/>
          </a:xfrm>
          <a:prstGeom prst="rect">
            <a:avLst/>
          </a:prstGeom>
        </p:spPr>
      </p:pic>
      <p:pic>
        <p:nvPicPr>
          <p:cNvPr id="5" name="Picture 5" descr="Graphical user interface, text&#10;&#10;Description automatically generated">
            <a:extLst>
              <a:ext uri="{FF2B5EF4-FFF2-40B4-BE49-F238E27FC236}">
                <a16:creationId xmlns:a16="http://schemas.microsoft.com/office/drawing/2014/main" id="{83AD96D2-46BB-EDAD-3B1A-DBCA4D43AB5D}"/>
              </a:ext>
            </a:extLst>
          </p:cNvPr>
          <p:cNvPicPr>
            <a:picLocks noChangeAspect="1"/>
          </p:cNvPicPr>
          <p:nvPr/>
        </p:nvPicPr>
        <p:blipFill>
          <a:blip r:embed="rId3"/>
          <a:stretch>
            <a:fillRect/>
          </a:stretch>
        </p:blipFill>
        <p:spPr>
          <a:xfrm>
            <a:off x="6770317" y="2230487"/>
            <a:ext cx="4183693" cy="3597437"/>
          </a:xfrm>
          <a:prstGeom prst="rect">
            <a:avLst/>
          </a:prstGeom>
        </p:spPr>
      </p:pic>
      <p:sp>
        <p:nvSpPr>
          <p:cNvPr id="6" name="TextBox 5">
            <a:extLst>
              <a:ext uri="{FF2B5EF4-FFF2-40B4-BE49-F238E27FC236}">
                <a16:creationId xmlns:a16="http://schemas.microsoft.com/office/drawing/2014/main" id="{2C31D993-56D2-B9F2-FD92-D574D3B493FA}"/>
              </a:ext>
            </a:extLst>
          </p:cNvPr>
          <p:cNvSpPr txBox="1"/>
          <p:nvPr/>
        </p:nvSpPr>
        <p:spPr>
          <a:xfrm>
            <a:off x="782876" y="1370034"/>
            <a:ext cx="99555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Posterama"/>
                <a:ea typeface="微软雅黑"/>
                <a:cs typeface="Posterama"/>
              </a:rPr>
              <a:t>Normal Image</a:t>
            </a:r>
            <a:endParaRPr lang="en-US" sz="180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856232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F1E365-8B46-5BB2-5AFA-49AA8D218D8D}"/>
              </a:ext>
            </a:extLst>
          </p:cNvPr>
          <p:cNvSpPr>
            <a:spLocks noGrp="1"/>
          </p:cNvSpPr>
          <p:nvPr>
            <p:ph type="ftr" sz="quarter" idx="28"/>
          </p:nvPr>
        </p:nvSpPr>
        <p:spPr/>
        <p:txBody>
          <a:bodyPr/>
          <a:lstStyle/>
          <a:p>
            <a:r>
              <a:rPr lang="en-GB" noProof="0"/>
              <a:t>[MTE 4075] Machine Vision and Image Processing</a:t>
            </a:r>
            <a:endParaRPr lang="en-US" noProof="0"/>
          </a:p>
        </p:txBody>
      </p:sp>
      <p:pic>
        <p:nvPicPr>
          <p:cNvPr id="5" name="Picture 5">
            <a:extLst>
              <a:ext uri="{FF2B5EF4-FFF2-40B4-BE49-F238E27FC236}">
                <a16:creationId xmlns:a16="http://schemas.microsoft.com/office/drawing/2014/main" id="{0F76C9CA-E73D-30A8-2148-A73344B0FD23}"/>
              </a:ext>
            </a:extLst>
          </p:cNvPr>
          <p:cNvPicPr>
            <a:picLocks noChangeAspect="1"/>
          </p:cNvPicPr>
          <p:nvPr/>
        </p:nvPicPr>
        <p:blipFill>
          <a:blip r:embed="rId2"/>
          <a:stretch>
            <a:fillRect/>
          </a:stretch>
        </p:blipFill>
        <p:spPr>
          <a:xfrm>
            <a:off x="423797" y="1409711"/>
            <a:ext cx="5739008" cy="3516660"/>
          </a:xfrm>
          <a:prstGeom prst="rect">
            <a:avLst/>
          </a:prstGeom>
        </p:spPr>
      </p:pic>
      <p:pic>
        <p:nvPicPr>
          <p:cNvPr id="6" name="Picture 6" descr="Text, letter&#10;&#10;Description automatically generated">
            <a:extLst>
              <a:ext uri="{FF2B5EF4-FFF2-40B4-BE49-F238E27FC236}">
                <a16:creationId xmlns:a16="http://schemas.microsoft.com/office/drawing/2014/main" id="{EAFCA22D-460D-C12D-28AB-472F3F79AAC9}"/>
              </a:ext>
            </a:extLst>
          </p:cNvPr>
          <p:cNvPicPr>
            <a:picLocks noChangeAspect="1"/>
          </p:cNvPicPr>
          <p:nvPr/>
        </p:nvPicPr>
        <p:blipFill>
          <a:blip r:embed="rId3"/>
          <a:stretch>
            <a:fillRect/>
          </a:stretch>
        </p:blipFill>
        <p:spPr>
          <a:xfrm>
            <a:off x="6634620" y="787396"/>
            <a:ext cx="4423775" cy="4761289"/>
          </a:xfrm>
          <a:prstGeom prst="rect">
            <a:avLst/>
          </a:prstGeom>
        </p:spPr>
      </p:pic>
    </p:spTree>
    <p:extLst>
      <p:ext uri="{BB962C8B-B14F-4D97-AF65-F5344CB8AC3E}">
        <p14:creationId xmlns:p14="http://schemas.microsoft.com/office/powerpoint/2010/main" val="250709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FB2986-826C-EB30-76FD-5B1EE86F5051}"/>
              </a:ext>
            </a:extLst>
          </p:cNvPr>
          <p:cNvSpPr>
            <a:spLocks noGrp="1"/>
          </p:cNvSpPr>
          <p:nvPr>
            <p:ph type="ftr" sz="quarter" idx="28"/>
          </p:nvPr>
        </p:nvSpPr>
        <p:spPr/>
        <p:txBody>
          <a:bodyPr/>
          <a:lstStyle/>
          <a:p>
            <a:r>
              <a:rPr lang="en-GB" noProof="0"/>
              <a:t>[MTE 4075] Machine Vision and Image Processing</a:t>
            </a:r>
            <a:endParaRPr lang="en-US" noProof="0"/>
          </a:p>
        </p:txBody>
      </p:sp>
      <p:pic>
        <p:nvPicPr>
          <p:cNvPr id="5" name="Picture 5">
            <a:extLst>
              <a:ext uri="{FF2B5EF4-FFF2-40B4-BE49-F238E27FC236}">
                <a16:creationId xmlns:a16="http://schemas.microsoft.com/office/drawing/2014/main" id="{0B03D1EF-2223-4483-DE54-DD32811CA10A}"/>
              </a:ext>
            </a:extLst>
          </p:cNvPr>
          <p:cNvPicPr>
            <a:picLocks noChangeAspect="1"/>
          </p:cNvPicPr>
          <p:nvPr/>
        </p:nvPicPr>
        <p:blipFill>
          <a:blip r:embed="rId2"/>
          <a:stretch>
            <a:fillRect/>
          </a:stretch>
        </p:blipFill>
        <p:spPr>
          <a:xfrm>
            <a:off x="538619" y="1775370"/>
            <a:ext cx="5645063" cy="3672602"/>
          </a:xfrm>
          <a:prstGeom prst="rect">
            <a:avLst/>
          </a:prstGeom>
        </p:spPr>
      </p:pic>
      <p:pic>
        <p:nvPicPr>
          <p:cNvPr id="6" name="Picture 6" descr="Text&#10;&#10;Description automatically generated">
            <a:extLst>
              <a:ext uri="{FF2B5EF4-FFF2-40B4-BE49-F238E27FC236}">
                <a16:creationId xmlns:a16="http://schemas.microsoft.com/office/drawing/2014/main" id="{0B991106-8549-2019-851C-C51DF4B882D0}"/>
              </a:ext>
            </a:extLst>
          </p:cNvPr>
          <p:cNvPicPr>
            <a:picLocks noChangeAspect="1"/>
          </p:cNvPicPr>
          <p:nvPr/>
        </p:nvPicPr>
        <p:blipFill>
          <a:blip r:embed="rId3"/>
          <a:stretch>
            <a:fillRect/>
          </a:stretch>
        </p:blipFill>
        <p:spPr>
          <a:xfrm>
            <a:off x="6697249" y="1583684"/>
            <a:ext cx="5123144" cy="4055975"/>
          </a:xfrm>
          <a:prstGeom prst="rect">
            <a:avLst/>
          </a:prstGeom>
        </p:spPr>
      </p:pic>
      <p:sp>
        <p:nvSpPr>
          <p:cNvPr id="7" name="TextBox 6">
            <a:extLst>
              <a:ext uri="{FF2B5EF4-FFF2-40B4-BE49-F238E27FC236}">
                <a16:creationId xmlns:a16="http://schemas.microsoft.com/office/drawing/2014/main" id="{6C9F46B6-2754-7DA3-2C04-BB9A395A4104}"/>
              </a:ext>
            </a:extLst>
          </p:cNvPr>
          <p:cNvSpPr txBox="1"/>
          <p:nvPr/>
        </p:nvSpPr>
        <p:spPr>
          <a:xfrm>
            <a:off x="540185" y="495821"/>
            <a:ext cx="86673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Posterama"/>
                <a:ea typeface="微软雅黑"/>
                <a:cs typeface="Posterama"/>
              </a:rPr>
              <a:t>Image with low illumination </a:t>
            </a:r>
            <a:endParaRPr lang="en-US" sz="180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58647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A00E-58FF-4165-18EE-5757223781DD}"/>
              </a:ext>
            </a:extLst>
          </p:cNvPr>
          <p:cNvSpPr>
            <a:spLocks noGrp="1"/>
          </p:cNvSpPr>
          <p:nvPr>
            <p:ph type="title"/>
          </p:nvPr>
        </p:nvSpPr>
        <p:spPr/>
        <p:txBody>
          <a:bodyPr/>
          <a:lstStyle/>
          <a:p>
            <a:r>
              <a:rPr lang="en-US"/>
              <a:t>Future Scope</a:t>
            </a:r>
          </a:p>
        </p:txBody>
      </p:sp>
      <p:sp>
        <p:nvSpPr>
          <p:cNvPr id="4" name="Footer Placeholder 3">
            <a:extLst>
              <a:ext uri="{FF2B5EF4-FFF2-40B4-BE49-F238E27FC236}">
                <a16:creationId xmlns:a16="http://schemas.microsoft.com/office/drawing/2014/main" id="{7DC25735-923F-3E9D-F952-643248A0F5CE}"/>
              </a:ext>
            </a:extLst>
          </p:cNvPr>
          <p:cNvSpPr>
            <a:spLocks noGrp="1"/>
          </p:cNvSpPr>
          <p:nvPr>
            <p:ph type="ftr" sz="quarter" idx="28"/>
          </p:nvPr>
        </p:nvSpPr>
        <p:spPr/>
        <p:txBody>
          <a:bodyPr/>
          <a:lstStyle/>
          <a:p>
            <a:r>
              <a:rPr lang="en-GB" noProof="0">
                <a:latin typeface="Posterama Text Black"/>
              </a:rPr>
              <a:t>[MTE 4075] Machine Vision and Image Processing</a:t>
            </a:r>
            <a:endParaRPr lang="en-US" noProof="0">
              <a:latin typeface="Posterama Text Black"/>
            </a:endParaRPr>
          </a:p>
        </p:txBody>
      </p:sp>
      <p:sp>
        <p:nvSpPr>
          <p:cNvPr id="5" name="TextBox 4">
            <a:extLst>
              <a:ext uri="{FF2B5EF4-FFF2-40B4-BE49-F238E27FC236}">
                <a16:creationId xmlns:a16="http://schemas.microsoft.com/office/drawing/2014/main" id="{868A7D4F-17D5-C915-D0C4-97CE96C7895C}"/>
              </a:ext>
            </a:extLst>
          </p:cNvPr>
          <p:cNvSpPr txBox="1"/>
          <p:nvPr/>
        </p:nvSpPr>
        <p:spPr>
          <a:xfrm>
            <a:off x="587829" y="1622510"/>
            <a:ext cx="10417968"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solidFill>
                  <a:srgbClr val="FFFFFF"/>
                </a:solidFill>
                <a:latin typeface="Posterama Text Black"/>
              </a:rPr>
              <a:t>To improve the accuracy of localization and text recognition, a deep neural network model can be designed and trained on a dataset. </a:t>
            </a:r>
          </a:p>
          <a:p>
            <a:pPr marL="285750" indent="-285750">
              <a:buFont typeface="Arial" panose="020B0604020202020204" pitchFamily="34" charset="0"/>
              <a:buChar char="•"/>
            </a:pPr>
            <a:endParaRPr lang="en-US">
              <a:solidFill>
                <a:srgbClr val="FFFFFF"/>
              </a:solidFill>
              <a:latin typeface="Posterama Text Black"/>
            </a:endParaRPr>
          </a:p>
          <a:p>
            <a:pPr marL="285750" indent="-285750">
              <a:buFont typeface="Arial" panose="020B0604020202020204" pitchFamily="34" charset="0"/>
              <a:buChar char="•"/>
            </a:pPr>
            <a:r>
              <a:rPr lang="en-US" err="1">
                <a:solidFill>
                  <a:srgbClr val="FFFFFF"/>
                </a:solidFill>
                <a:latin typeface="Posterama Text Black"/>
              </a:rPr>
              <a:t>Retinex</a:t>
            </a:r>
            <a:r>
              <a:rPr lang="en-US">
                <a:solidFill>
                  <a:srgbClr val="FFFFFF"/>
                </a:solidFill>
                <a:latin typeface="Posterama Text Black"/>
              </a:rPr>
              <a:t> algorithm can be used to enhance images taken for better results in low illumination.</a:t>
            </a:r>
          </a:p>
          <a:p>
            <a:pPr marL="285750" indent="-285750">
              <a:buFont typeface="Arial" panose="020B0604020202020204" pitchFamily="34" charset="0"/>
              <a:buChar char="•"/>
            </a:pPr>
            <a:endParaRPr lang="en-US">
              <a:solidFill>
                <a:srgbClr val="FFFFFF"/>
              </a:solidFill>
              <a:latin typeface="Posterama Text Black"/>
            </a:endParaRPr>
          </a:p>
        </p:txBody>
      </p:sp>
    </p:spTree>
    <p:extLst>
      <p:ext uri="{BB962C8B-B14F-4D97-AF65-F5344CB8AC3E}">
        <p14:creationId xmlns:p14="http://schemas.microsoft.com/office/powerpoint/2010/main" val="1502770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F6E4-89A9-D91B-2DB5-96543EE27C01}"/>
              </a:ext>
            </a:extLst>
          </p:cNvPr>
          <p:cNvSpPr>
            <a:spLocks noGrp="1"/>
          </p:cNvSpPr>
          <p:nvPr>
            <p:ph type="title"/>
          </p:nvPr>
        </p:nvSpPr>
        <p:spPr/>
        <p:txBody>
          <a:bodyPr/>
          <a:lstStyle/>
          <a:p>
            <a:r>
              <a:rPr lang="en-US"/>
              <a:t>References</a:t>
            </a:r>
          </a:p>
        </p:txBody>
      </p:sp>
      <p:sp>
        <p:nvSpPr>
          <p:cNvPr id="4" name="Footer Placeholder 3">
            <a:extLst>
              <a:ext uri="{FF2B5EF4-FFF2-40B4-BE49-F238E27FC236}">
                <a16:creationId xmlns:a16="http://schemas.microsoft.com/office/drawing/2014/main" id="{7336DE47-0976-0A42-3D90-139B34945D8C}"/>
              </a:ext>
            </a:extLst>
          </p:cNvPr>
          <p:cNvSpPr>
            <a:spLocks noGrp="1"/>
          </p:cNvSpPr>
          <p:nvPr>
            <p:ph type="ftr" sz="quarter" idx="28"/>
          </p:nvPr>
        </p:nvSpPr>
        <p:spPr/>
        <p:txBody>
          <a:bodyPr/>
          <a:lstStyle/>
          <a:p>
            <a:r>
              <a:rPr lang="en-GB" noProof="0"/>
              <a:t>[MTE 4075] Machine Vision and Image Processing</a:t>
            </a:r>
            <a:endParaRPr lang="en-US" noProof="0"/>
          </a:p>
        </p:txBody>
      </p:sp>
      <p:sp>
        <p:nvSpPr>
          <p:cNvPr id="3" name="TextBox 2">
            <a:extLst>
              <a:ext uri="{FF2B5EF4-FFF2-40B4-BE49-F238E27FC236}">
                <a16:creationId xmlns:a16="http://schemas.microsoft.com/office/drawing/2014/main" id="{A5FF613F-145E-834B-BBF7-290F824D0A23}"/>
              </a:ext>
            </a:extLst>
          </p:cNvPr>
          <p:cNvSpPr txBox="1"/>
          <p:nvPr/>
        </p:nvSpPr>
        <p:spPr>
          <a:xfrm>
            <a:off x="692943" y="1519237"/>
            <a:ext cx="1071562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a:solidFill>
                  <a:schemeClr val="bg1"/>
                </a:solidFill>
                <a:latin typeface="Posterama Text Black"/>
                <a:ea typeface="+mn-lt"/>
                <a:cs typeface="+mn-lt"/>
              </a:rPr>
              <a:t>A. Kashyap, B. Suresh, A. Patil, S. Sharma and A. Jaiswal, "Automatic Number Plate Recognition," 2018 International Conference on Advances in Computing, Communication Control and Networking (ICACCCN), 2018, pp. 838-843, </a:t>
            </a:r>
            <a:r>
              <a:rPr lang="en-US" err="1">
                <a:solidFill>
                  <a:schemeClr val="bg1"/>
                </a:solidFill>
                <a:latin typeface="Posterama Text Black"/>
                <a:ea typeface="+mn-lt"/>
                <a:cs typeface="+mn-lt"/>
              </a:rPr>
              <a:t>doi</a:t>
            </a:r>
            <a:r>
              <a:rPr lang="en-US">
                <a:solidFill>
                  <a:schemeClr val="bg1"/>
                </a:solidFill>
                <a:latin typeface="Posterama Text Black"/>
                <a:ea typeface="+mn-lt"/>
                <a:cs typeface="+mn-lt"/>
              </a:rPr>
              <a:t>: 10.1109/ICACCCN.2018.8748287.</a:t>
            </a:r>
            <a:endParaRPr lang="en-US">
              <a:solidFill>
                <a:schemeClr val="bg1"/>
              </a:solidFill>
              <a:latin typeface="Posterama Text Black"/>
            </a:endParaRPr>
          </a:p>
          <a:p>
            <a:pPr marL="285750" indent="-285750" algn="just">
              <a:buFont typeface="Arial"/>
              <a:buChar char="•"/>
            </a:pPr>
            <a:r>
              <a:rPr lang="en-US">
                <a:solidFill>
                  <a:schemeClr val="bg1"/>
                </a:solidFill>
                <a:latin typeface="Posterama Text Black"/>
                <a:ea typeface="+mn-lt"/>
                <a:cs typeface="+mn-lt"/>
              </a:rPr>
              <a:t>“</a:t>
            </a:r>
            <a:r>
              <a:rPr lang="en-US" err="1">
                <a:solidFill>
                  <a:schemeClr val="bg1"/>
                </a:solidFill>
                <a:latin typeface="Posterama Text Black"/>
                <a:ea typeface="+mn-lt"/>
                <a:cs typeface="+mn-lt"/>
              </a:rPr>
              <a:t>imreducehaze</a:t>
            </a:r>
            <a:r>
              <a:rPr lang="en-US">
                <a:solidFill>
                  <a:schemeClr val="bg1"/>
                </a:solidFill>
                <a:latin typeface="Posterama Text Black"/>
                <a:ea typeface="+mn-lt"/>
                <a:cs typeface="+mn-lt"/>
              </a:rPr>
              <a:t>,” </a:t>
            </a:r>
            <a:r>
              <a:rPr lang="en-US" i="1">
                <a:solidFill>
                  <a:schemeClr val="bg1"/>
                </a:solidFill>
                <a:latin typeface="Posterama Text Black"/>
                <a:ea typeface="+mn-lt"/>
                <a:cs typeface="+mn-lt"/>
              </a:rPr>
              <a:t>MATLAB &amp; Simulink Example - MathWorks India</a:t>
            </a:r>
            <a:r>
              <a:rPr lang="en-US">
                <a:solidFill>
                  <a:schemeClr val="bg1"/>
                </a:solidFill>
                <a:latin typeface="Posterama Text Black"/>
                <a:ea typeface="+mn-lt"/>
                <a:cs typeface="+mn-lt"/>
              </a:rPr>
              <a:t>. [Online]. Available: </a:t>
            </a:r>
            <a:r>
              <a:rPr lang="en-US">
                <a:solidFill>
                  <a:schemeClr val="bg1"/>
                </a:solidFill>
                <a:latin typeface="Posterama Text Black"/>
                <a:ea typeface="+mn-lt"/>
                <a:cs typeface="+mn-lt"/>
                <a:hlinkClick r:id="rId2">
                  <a:extLst>
                    <a:ext uri="{A12FA001-AC4F-418D-AE19-62706E023703}">
                      <ahyp:hlinkClr xmlns:ahyp="http://schemas.microsoft.com/office/drawing/2018/hyperlinkcolor" val="tx"/>
                    </a:ext>
                  </a:extLst>
                </a:hlinkClick>
              </a:rPr>
              <a:t>https://in.mathworks.com/help/images/low-light-image-enhancement.html</a:t>
            </a:r>
            <a:r>
              <a:rPr lang="en-US">
                <a:solidFill>
                  <a:schemeClr val="bg1"/>
                </a:solidFill>
                <a:latin typeface="Posterama Text Black"/>
                <a:ea typeface="+mn-lt"/>
                <a:cs typeface="+mn-lt"/>
              </a:rPr>
              <a:t>. [Accessed: 04-Nov-2022]. </a:t>
            </a:r>
            <a:endParaRPr lang="en-US">
              <a:solidFill>
                <a:schemeClr val="bg1"/>
              </a:solidFill>
              <a:latin typeface="Posterama Text Black"/>
              <a:ea typeface="微软雅黑"/>
              <a:cs typeface="Posterama"/>
            </a:endParaRPr>
          </a:p>
          <a:p>
            <a:pPr marL="285750" indent="-285750" algn="just">
              <a:buFont typeface="Arial"/>
              <a:buChar char="•"/>
            </a:pPr>
            <a:r>
              <a:rPr lang="en-US">
                <a:solidFill>
                  <a:schemeClr val="bg1"/>
                </a:solidFill>
                <a:latin typeface="Posterama Text Black"/>
                <a:ea typeface="+mn-lt"/>
                <a:cs typeface="+mn-lt"/>
              </a:rPr>
              <a:t>K. Amplifier, “Text skew detection &amp; correction using Hough transform | digital image processing | MATLAB,” 22-Jul-2020. [Online]. Available: </a:t>
            </a:r>
            <a:r>
              <a:rPr lang="en-US">
                <a:solidFill>
                  <a:schemeClr val="bg1"/>
                </a:solidFill>
                <a:latin typeface="Posterama Text Black"/>
                <a:ea typeface="+mn-lt"/>
                <a:cs typeface="+mn-lt"/>
                <a:hlinkClick r:id="rId3">
                  <a:extLst>
                    <a:ext uri="{A12FA001-AC4F-418D-AE19-62706E023703}">
                      <ahyp:hlinkClr xmlns:ahyp="http://schemas.microsoft.com/office/drawing/2018/hyperlinkcolor" val="tx"/>
                    </a:ext>
                  </a:extLst>
                </a:hlinkClick>
              </a:rPr>
              <a:t>https://www.youtube.com/watch?v=83nAgfAiv7U</a:t>
            </a:r>
            <a:r>
              <a:rPr lang="en-US">
                <a:solidFill>
                  <a:schemeClr val="bg1"/>
                </a:solidFill>
                <a:latin typeface="Posterama Text Black"/>
                <a:ea typeface="+mn-lt"/>
                <a:cs typeface="+mn-lt"/>
              </a:rPr>
              <a:t>. [Accessed: 03-Nov-2022].</a:t>
            </a:r>
            <a:endParaRPr lang="en-US" sz="1800">
              <a:solidFill>
                <a:schemeClr val="bg1"/>
              </a:solidFill>
              <a:latin typeface="Posterama Text Black"/>
              <a:ea typeface="微软雅黑"/>
              <a:cs typeface="Posterama"/>
            </a:endParaRPr>
          </a:p>
          <a:p>
            <a:pPr marL="285750" indent="-285750" algn="just">
              <a:buFont typeface="Arial"/>
              <a:buChar char="•"/>
            </a:pPr>
            <a:endParaRPr lang="en-US">
              <a:solidFill>
                <a:srgbClr val="000000"/>
              </a:solidFill>
              <a:latin typeface="Posterama Text Black"/>
              <a:ea typeface="微软雅黑"/>
              <a:cs typeface="Posterama" panose="020B0504020200020000" pitchFamily="34" charset="0"/>
            </a:endParaRPr>
          </a:p>
          <a:p>
            <a:pPr algn="just"/>
            <a:endParaRPr lang="en-US">
              <a:solidFill>
                <a:srgbClr val="FFFFFF"/>
              </a:solidFill>
              <a:latin typeface="Posterama Text Black"/>
              <a:ea typeface="微软雅黑"/>
              <a:cs typeface="Posterama" panose="020B0504020200020000" pitchFamily="34" charset="0"/>
            </a:endParaRPr>
          </a:p>
          <a:p>
            <a:pPr marL="342900" indent="-342900" algn="just">
              <a:buAutoNum type="arabicPeriod"/>
            </a:pPr>
            <a:endParaRPr lang="en-US">
              <a:solidFill>
                <a:srgbClr val="FFFFFF"/>
              </a:solidFill>
              <a:latin typeface="Posterama Text Black"/>
              <a:ea typeface="微软雅黑"/>
              <a:cs typeface="Posterama" panose="020B0504020200020000" pitchFamily="34" charset="0"/>
            </a:endParaRPr>
          </a:p>
          <a:p>
            <a:pPr algn="just"/>
            <a:endParaRPr lang="en-US">
              <a:solidFill>
                <a:srgbClr val="FFFFFF"/>
              </a:solidFill>
              <a:latin typeface="Posterama Text Black"/>
              <a:ea typeface="微软雅黑"/>
              <a:cs typeface="Posterama" panose="020B0504020200020000" pitchFamily="34" charset="0"/>
            </a:endParaRPr>
          </a:p>
          <a:p>
            <a:endParaRPr lang="en-US">
              <a:latin typeface="Posterama Text Black"/>
              <a:ea typeface="微软雅黑"/>
              <a:cs typeface="Posterama" panose="020B0504020200020000" pitchFamily="34" charset="0"/>
            </a:endParaRPr>
          </a:p>
        </p:txBody>
      </p:sp>
    </p:spTree>
    <p:extLst>
      <p:ext uri="{BB962C8B-B14F-4D97-AF65-F5344CB8AC3E}">
        <p14:creationId xmlns:p14="http://schemas.microsoft.com/office/powerpoint/2010/main" val="1068462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445E-AD63-AA7B-5FF5-4DE892F730DF}"/>
              </a:ext>
            </a:extLst>
          </p:cNvPr>
          <p:cNvSpPr>
            <a:spLocks noGrp="1"/>
          </p:cNvSpPr>
          <p:nvPr>
            <p:ph type="title"/>
          </p:nvPr>
        </p:nvSpPr>
        <p:spPr/>
        <p:txBody>
          <a:bodyPr/>
          <a:lstStyle/>
          <a:p>
            <a:r>
              <a:rPr lang="en-US"/>
              <a:t>Team</a:t>
            </a:r>
            <a:r>
              <a:rPr lang="en-US" sz="3200"/>
              <a:t> </a:t>
            </a:r>
            <a:r>
              <a:rPr lang="en-US"/>
              <a:t>Contribution</a:t>
            </a:r>
          </a:p>
        </p:txBody>
      </p:sp>
      <p:sp>
        <p:nvSpPr>
          <p:cNvPr id="4" name="Footer Placeholder 3">
            <a:extLst>
              <a:ext uri="{FF2B5EF4-FFF2-40B4-BE49-F238E27FC236}">
                <a16:creationId xmlns:a16="http://schemas.microsoft.com/office/drawing/2014/main" id="{D7D24084-F7B2-F249-5ECB-EEEC694735CD}"/>
              </a:ext>
            </a:extLst>
          </p:cNvPr>
          <p:cNvSpPr>
            <a:spLocks noGrp="1"/>
          </p:cNvSpPr>
          <p:nvPr>
            <p:ph type="ftr" sz="quarter" idx="28"/>
          </p:nvPr>
        </p:nvSpPr>
        <p:spPr/>
        <p:txBody>
          <a:bodyPr/>
          <a:lstStyle/>
          <a:p>
            <a:r>
              <a:rPr lang="en-GB" noProof="0">
                <a:latin typeface="Posterama Text Black"/>
              </a:rPr>
              <a:t>[MTE 4075] Machine Vision and Image Processing</a:t>
            </a:r>
            <a:endParaRPr lang="en-US" noProof="0">
              <a:latin typeface="Posterama Text Black"/>
            </a:endParaRPr>
          </a:p>
        </p:txBody>
      </p:sp>
      <p:graphicFrame>
        <p:nvGraphicFramePr>
          <p:cNvPr id="5" name="Table 4">
            <a:extLst>
              <a:ext uri="{FF2B5EF4-FFF2-40B4-BE49-F238E27FC236}">
                <a16:creationId xmlns:a16="http://schemas.microsoft.com/office/drawing/2014/main" id="{9CD1AC72-B8EE-8EDD-5085-F7550D358ACC}"/>
              </a:ext>
            </a:extLst>
          </p:cNvPr>
          <p:cNvGraphicFramePr>
            <a:graphicFrameLocks noGrp="1"/>
          </p:cNvGraphicFramePr>
          <p:nvPr>
            <p:extLst>
              <p:ext uri="{D42A27DB-BD31-4B8C-83A1-F6EECF244321}">
                <p14:modId xmlns:p14="http://schemas.microsoft.com/office/powerpoint/2010/main" val="2751358042"/>
              </p:ext>
            </p:extLst>
          </p:nvPr>
        </p:nvGraphicFramePr>
        <p:xfrm>
          <a:off x="1524000" y="2038350"/>
          <a:ext cx="9094015" cy="2518014"/>
        </p:xfrm>
        <a:graphic>
          <a:graphicData uri="http://schemas.openxmlformats.org/drawingml/2006/table">
            <a:tbl>
              <a:tblPr firstRow="1" firstCol="1" bandRow="1">
                <a:tableStyleId>{5C22544A-7EE6-4342-B048-85BDC9FD1C3A}</a:tableStyleId>
              </a:tblPr>
              <a:tblGrid>
                <a:gridCol w="770445">
                  <a:extLst>
                    <a:ext uri="{9D8B030D-6E8A-4147-A177-3AD203B41FA5}">
                      <a16:colId xmlns:a16="http://schemas.microsoft.com/office/drawing/2014/main" val="1737245334"/>
                    </a:ext>
                  </a:extLst>
                </a:gridCol>
                <a:gridCol w="2682803">
                  <a:extLst>
                    <a:ext uri="{9D8B030D-6E8A-4147-A177-3AD203B41FA5}">
                      <a16:colId xmlns:a16="http://schemas.microsoft.com/office/drawing/2014/main" val="1949836694"/>
                    </a:ext>
                  </a:extLst>
                </a:gridCol>
                <a:gridCol w="1939873">
                  <a:extLst>
                    <a:ext uri="{9D8B030D-6E8A-4147-A177-3AD203B41FA5}">
                      <a16:colId xmlns:a16="http://schemas.microsoft.com/office/drawing/2014/main" val="4088990637"/>
                    </a:ext>
                  </a:extLst>
                </a:gridCol>
                <a:gridCol w="3700894">
                  <a:extLst>
                    <a:ext uri="{9D8B030D-6E8A-4147-A177-3AD203B41FA5}">
                      <a16:colId xmlns:a16="http://schemas.microsoft.com/office/drawing/2014/main" val="3234163868"/>
                    </a:ext>
                  </a:extLst>
                </a:gridCol>
              </a:tblGrid>
              <a:tr h="492655">
                <a:tc>
                  <a:txBody>
                    <a:bodyPr/>
                    <a:lstStyle/>
                    <a:p>
                      <a:pPr algn="ctr" fontAlgn="base"/>
                      <a:r>
                        <a:rPr lang="en-US" sz="1800">
                          <a:solidFill>
                            <a:schemeClr val="tx1">
                              <a:lumMod val="95000"/>
                              <a:lumOff val="5000"/>
                            </a:schemeClr>
                          </a:solidFill>
                          <a:effectLst/>
                          <a:latin typeface="Posterama Text Black"/>
                        </a:rPr>
                        <a:t>S.no. </a:t>
                      </a:r>
                    </a:p>
                  </a:txBody>
                  <a:tcPr marL="0" marR="0" marT="0" marB="0" anchor="ctr">
                    <a:solidFill>
                      <a:schemeClr val="accent6">
                        <a:lumMod val="10000"/>
                        <a:lumOff val="90000"/>
                      </a:schemeClr>
                    </a:solidFill>
                  </a:tcPr>
                </a:tc>
                <a:tc>
                  <a:txBody>
                    <a:bodyPr/>
                    <a:lstStyle/>
                    <a:p>
                      <a:pPr algn="ctr" fontAlgn="base"/>
                      <a:r>
                        <a:rPr lang="en-US" sz="1800">
                          <a:solidFill>
                            <a:schemeClr val="tx1">
                              <a:lumMod val="95000"/>
                              <a:lumOff val="5000"/>
                            </a:schemeClr>
                          </a:solidFill>
                          <a:effectLst/>
                          <a:latin typeface="Posterama Text Black"/>
                        </a:rPr>
                        <a:t>Name </a:t>
                      </a:r>
                    </a:p>
                  </a:txBody>
                  <a:tcPr marL="0" marR="0" marT="0" marB="0" anchor="ctr">
                    <a:solidFill>
                      <a:schemeClr val="accent6">
                        <a:lumMod val="10000"/>
                        <a:lumOff val="90000"/>
                      </a:schemeClr>
                    </a:solidFill>
                  </a:tcPr>
                </a:tc>
                <a:tc>
                  <a:txBody>
                    <a:bodyPr/>
                    <a:lstStyle/>
                    <a:p>
                      <a:pPr algn="ctr" fontAlgn="base"/>
                      <a:r>
                        <a:rPr lang="en-US" sz="1800">
                          <a:solidFill>
                            <a:schemeClr val="tx1">
                              <a:lumMod val="95000"/>
                              <a:lumOff val="5000"/>
                            </a:schemeClr>
                          </a:solidFill>
                          <a:effectLst/>
                          <a:latin typeface="Posterama Text Black"/>
                        </a:rPr>
                        <a:t>Registration No.  </a:t>
                      </a:r>
                    </a:p>
                  </a:txBody>
                  <a:tcPr marL="0" marR="0" marT="0" marB="0" anchor="ctr">
                    <a:solidFill>
                      <a:schemeClr val="accent6">
                        <a:lumMod val="10000"/>
                        <a:lumOff val="90000"/>
                      </a:schemeClr>
                    </a:solidFill>
                  </a:tcPr>
                </a:tc>
                <a:tc>
                  <a:txBody>
                    <a:bodyPr/>
                    <a:lstStyle/>
                    <a:p>
                      <a:pPr algn="ctr" fontAlgn="base"/>
                      <a:r>
                        <a:rPr lang="en-US" sz="1800">
                          <a:solidFill>
                            <a:schemeClr val="tx1">
                              <a:lumMod val="95000"/>
                              <a:lumOff val="5000"/>
                            </a:schemeClr>
                          </a:solidFill>
                          <a:effectLst/>
                          <a:latin typeface="Posterama Text Black"/>
                        </a:rPr>
                        <a:t>Responsibility/ Contribution </a:t>
                      </a:r>
                    </a:p>
                  </a:txBody>
                  <a:tcPr marL="0" marR="0" marT="0" marB="0" anchor="ctr">
                    <a:solidFill>
                      <a:schemeClr val="accent6">
                        <a:lumMod val="10000"/>
                        <a:lumOff val="90000"/>
                      </a:schemeClr>
                    </a:solidFill>
                  </a:tcPr>
                </a:tc>
                <a:extLst>
                  <a:ext uri="{0D108BD9-81ED-4DB2-BD59-A6C34878D82A}">
                    <a16:rowId xmlns:a16="http://schemas.microsoft.com/office/drawing/2014/main" val="345256246"/>
                  </a:ext>
                </a:extLst>
              </a:tr>
              <a:tr h="492655">
                <a:tc>
                  <a:txBody>
                    <a:bodyPr/>
                    <a:lstStyle/>
                    <a:p>
                      <a:pPr algn="ctr" fontAlgn="base"/>
                      <a:r>
                        <a:rPr lang="en-US" sz="1800">
                          <a:solidFill>
                            <a:schemeClr val="tx1">
                              <a:lumMod val="95000"/>
                              <a:lumOff val="5000"/>
                            </a:schemeClr>
                          </a:solidFill>
                          <a:effectLst/>
                          <a:latin typeface="Posterama Text Black"/>
                        </a:rPr>
                        <a:t>1 </a:t>
                      </a:r>
                    </a:p>
                  </a:txBody>
                  <a:tcPr marL="0" marR="0" marT="0" marB="0" anchor="ctr">
                    <a:solidFill>
                      <a:schemeClr val="accent6">
                        <a:lumMod val="10000"/>
                        <a:lumOff val="90000"/>
                      </a:schemeClr>
                    </a:solidFill>
                  </a:tcPr>
                </a:tc>
                <a:tc>
                  <a:txBody>
                    <a:bodyPr/>
                    <a:lstStyle/>
                    <a:p>
                      <a:pPr algn="ctr" fontAlgn="base"/>
                      <a:r>
                        <a:rPr lang="en-US" sz="1800">
                          <a:effectLst/>
                          <a:latin typeface="Posterama Text Black"/>
                        </a:rPr>
                        <a:t>Nitin </a:t>
                      </a:r>
                      <a:r>
                        <a:rPr lang="en-US" sz="1800" err="1">
                          <a:effectLst/>
                          <a:latin typeface="Posterama Text Black"/>
                        </a:rPr>
                        <a:t>Medisetti</a:t>
                      </a:r>
                      <a:r>
                        <a:rPr lang="en-US" sz="1800">
                          <a:effectLst/>
                          <a:latin typeface="Posterama Text Black"/>
                        </a:rPr>
                        <a:t> * </a:t>
                      </a:r>
                    </a:p>
                  </a:txBody>
                  <a:tcPr marL="0" marR="0" marT="0" marB="0" anchor="ctr">
                    <a:solidFill>
                      <a:schemeClr val="accent6">
                        <a:lumMod val="10000"/>
                        <a:lumOff val="90000"/>
                      </a:schemeClr>
                    </a:solidFill>
                  </a:tcPr>
                </a:tc>
                <a:tc>
                  <a:txBody>
                    <a:bodyPr/>
                    <a:lstStyle/>
                    <a:p>
                      <a:pPr algn="ctr" fontAlgn="base"/>
                      <a:r>
                        <a:rPr lang="en-US" sz="1800">
                          <a:effectLst/>
                          <a:latin typeface="Posterama Text Black"/>
                        </a:rPr>
                        <a:t>190929100 </a:t>
                      </a:r>
                    </a:p>
                  </a:txBody>
                  <a:tcPr marL="0" marR="0" marT="0" marB="0" anchor="ctr">
                    <a:solidFill>
                      <a:schemeClr val="accent6">
                        <a:lumMod val="10000"/>
                        <a:lumOff val="90000"/>
                      </a:schemeClr>
                    </a:solidFill>
                  </a:tcPr>
                </a:tc>
                <a:tc>
                  <a:txBody>
                    <a:bodyPr/>
                    <a:lstStyle/>
                    <a:p>
                      <a:pPr algn="ctr" fontAlgn="base"/>
                      <a:r>
                        <a:rPr lang="en-US" sz="1800">
                          <a:effectLst/>
                          <a:latin typeface="Posterama Text Black"/>
                        </a:rPr>
                        <a:t>Implementation/Research</a:t>
                      </a:r>
                    </a:p>
                  </a:txBody>
                  <a:tcPr marL="0" marR="0" marT="0" marB="0" anchor="ctr">
                    <a:solidFill>
                      <a:schemeClr val="accent6">
                        <a:lumMod val="10000"/>
                        <a:lumOff val="90000"/>
                      </a:schemeClr>
                    </a:solidFill>
                  </a:tcPr>
                </a:tc>
                <a:extLst>
                  <a:ext uri="{0D108BD9-81ED-4DB2-BD59-A6C34878D82A}">
                    <a16:rowId xmlns:a16="http://schemas.microsoft.com/office/drawing/2014/main" val="3144484238"/>
                  </a:ext>
                </a:extLst>
              </a:tr>
              <a:tr h="492655">
                <a:tc>
                  <a:txBody>
                    <a:bodyPr/>
                    <a:lstStyle/>
                    <a:p>
                      <a:pPr algn="ctr" fontAlgn="base"/>
                      <a:r>
                        <a:rPr lang="en-US" sz="1800">
                          <a:solidFill>
                            <a:schemeClr val="tx1">
                              <a:lumMod val="95000"/>
                              <a:lumOff val="5000"/>
                            </a:schemeClr>
                          </a:solidFill>
                          <a:effectLst/>
                          <a:latin typeface="Posterama Text Black"/>
                        </a:rPr>
                        <a:t>2 </a:t>
                      </a:r>
                    </a:p>
                  </a:txBody>
                  <a:tcPr marL="0" marR="0" marT="0" marB="0" anchor="ctr">
                    <a:solidFill>
                      <a:schemeClr val="accent6">
                        <a:lumMod val="10000"/>
                        <a:lumOff val="90000"/>
                      </a:schemeClr>
                    </a:solidFill>
                  </a:tcPr>
                </a:tc>
                <a:tc>
                  <a:txBody>
                    <a:bodyPr/>
                    <a:lstStyle/>
                    <a:p>
                      <a:pPr algn="ctr"/>
                      <a:r>
                        <a:rPr lang="en-US" sz="1800" err="1">
                          <a:effectLst/>
                          <a:latin typeface="Posterama Text Black"/>
                        </a:rPr>
                        <a:t>Juvvi</a:t>
                      </a:r>
                      <a:r>
                        <a:rPr lang="en-US" sz="1800">
                          <a:effectLst/>
                          <a:latin typeface="Posterama Text Black"/>
                        </a:rPr>
                        <a:t> Manas Sashank</a:t>
                      </a:r>
                    </a:p>
                  </a:txBody>
                  <a:tcPr marL="0" marR="0" marT="0" marB="0" anchor="ctr">
                    <a:solidFill>
                      <a:schemeClr val="accent6">
                        <a:lumMod val="10000"/>
                        <a:lumOff val="90000"/>
                      </a:schemeClr>
                    </a:solidFill>
                  </a:tcPr>
                </a:tc>
                <a:tc>
                  <a:txBody>
                    <a:bodyPr/>
                    <a:lstStyle/>
                    <a:p>
                      <a:pPr algn="ctr"/>
                      <a:r>
                        <a:rPr lang="en-US" sz="1800">
                          <a:effectLst/>
                          <a:latin typeface="Posterama Text Black"/>
                        </a:rPr>
                        <a:t>190929242</a:t>
                      </a:r>
                    </a:p>
                  </a:txBody>
                  <a:tcPr marL="0" marR="0" marT="0" marB="0" anchor="ctr">
                    <a:solidFill>
                      <a:schemeClr val="accent6">
                        <a:lumMod val="10000"/>
                        <a:lumOff val="90000"/>
                      </a:schemeClr>
                    </a:solidFill>
                  </a:tcPr>
                </a:tc>
                <a:tc>
                  <a:txBody>
                    <a:bodyPr/>
                    <a:lstStyle/>
                    <a:p>
                      <a:pPr algn="ctr" fontAlgn="base"/>
                      <a:r>
                        <a:rPr lang="en-US" sz="1800">
                          <a:effectLst/>
                          <a:latin typeface="Posterama Text Black"/>
                        </a:rPr>
                        <a:t>  Implementation/Documentation</a:t>
                      </a:r>
                    </a:p>
                  </a:txBody>
                  <a:tcPr marL="0" marR="0" marT="0" marB="0" anchor="ctr">
                    <a:solidFill>
                      <a:schemeClr val="accent6">
                        <a:lumMod val="10000"/>
                        <a:lumOff val="90000"/>
                      </a:schemeClr>
                    </a:solidFill>
                  </a:tcPr>
                </a:tc>
                <a:extLst>
                  <a:ext uri="{0D108BD9-81ED-4DB2-BD59-A6C34878D82A}">
                    <a16:rowId xmlns:a16="http://schemas.microsoft.com/office/drawing/2014/main" val="2555062320"/>
                  </a:ext>
                </a:extLst>
              </a:tr>
              <a:tr h="547394">
                <a:tc>
                  <a:txBody>
                    <a:bodyPr/>
                    <a:lstStyle/>
                    <a:p>
                      <a:pPr algn="ctr" fontAlgn="base"/>
                      <a:r>
                        <a:rPr lang="en-US" sz="1800">
                          <a:solidFill>
                            <a:schemeClr val="tx1">
                              <a:lumMod val="95000"/>
                              <a:lumOff val="5000"/>
                            </a:schemeClr>
                          </a:solidFill>
                          <a:effectLst/>
                          <a:latin typeface="Posterama Text Black"/>
                        </a:rPr>
                        <a:t>3 </a:t>
                      </a:r>
                    </a:p>
                  </a:txBody>
                  <a:tcPr marL="0" marR="0" marT="0" marB="0" anchor="ctr">
                    <a:solidFill>
                      <a:schemeClr val="accent6">
                        <a:lumMod val="10000"/>
                        <a:lumOff val="90000"/>
                      </a:schemeClr>
                    </a:solidFill>
                  </a:tcPr>
                </a:tc>
                <a:tc>
                  <a:txBody>
                    <a:bodyPr/>
                    <a:lstStyle/>
                    <a:p>
                      <a:pPr algn="ctr" fontAlgn="base"/>
                      <a:r>
                        <a:rPr lang="en-US" sz="1800">
                          <a:effectLst/>
                          <a:latin typeface="Posterama Text Black"/>
                        </a:rPr>
                        <a:t>D Sai Shreyas</a:t>
                      </a:r>
                    </a:p>
                  </a:txBody>
                  <a:tcPr marL="0" marR="0" marT="0" marB="0" anchor="ctr">
                    <a:solidFill>
                      <a:schemeClr val="accent6">
                        <a:lumMod val="10000"/>
                        <a:lumOff val="90000"/>
                      </a:schemeClr>
                    </a:solidFill>
                  </a:tcPr>
                </a:tc>
                <a:tc>
                  <a:txBody>
                    <a:bodyPr/>
                    <a:lstStyle/>
                    <a:p>
                      <a:pPr algn="ctr"/>
                      <a:r>
                        <a:rPr lang="en-US" sz="1800">
                          <a:effectLst/>
                          <a:latin typeface="Posterama Text Black"/>
                        </a:rPr>
                        <a:t> 190929238 </a:t>
                      </a:r>
                    </a:p>
                  </a:txBody>
                  <a:tcPr marL="0" marR="0" marT="0" marB="0" anchor="ctr">
                    <a:solidFill>
                      <a:schemeClr val="accent6">
                        <a:lumMod val="10000"/>
                        <a:lumOff val="90000"/>
                      </a:schemeClr>
                    </a:solidFill>
                  </a:tcPr>
                </a:tc>
                <a:tc>
                  <a:txBody>
                    <a:bodyPr/>
                    <a:lstStyle/>
                    <a:p>
                      <a:pPr algn="ctr" fontAlgn="base"/>
                      <a:r>
                        <a:rPr lang="en-US" sz="1800">
                          <a:effectLst/>
                          <a:latin typeface="Posterama Text Black"/>
                        </a:rPr>
                        <a:t> Research/Documentation</a:t>
                      </a:r>
                    </a:p>
                  </a:txBody>
                  <a:tcPr marL="0" marR="0" marT="0" marB="0" anchor="ctr">
                    <a:solidFill>
                      <a:schemeClr val="accent6">
                        <a:lumMod val="10000"/>
                        <a:lumOff val="90000"/>
                      </a:schemeClr>
                    </a:solidFill>
                  </a:tcPr>
                </a:tc>
                <a:extLst>
                  <a:ext uri="{0D108BD9-81ED-4DB2-BD59-A6C34878D82A}">
                    <a16:rowId xmlns:a16="http://schemas.microsoft.com/office/drawing/2014/main" val="3405817126"/>
                  </a:ext>
                </a:extLst>
              </a:tr>
              <a:tr h="492655">
                <a:tc>
                  <a:txBody>
                    <a:bodyPr/>
                    <a:lstStyle/>
                    <a:p>
                      <a:pPr algn="ctr" fontAlgn="base"/>
                      <a:r>
                        <a:rPr lang="en-US" sz="1800">
                          <a:solidFill>
                            <a:schemeClr val="tx1">
                              <a:lumMod val="95000"/>
                              <a:lumOff val="5000"/>
                            </a:schemeClr>
                          </a:solidFill>
                          <a:effectLst/>
                          <a:latin typeface="Posterama Text Black"/>
                        </a:rPr>
                        <a:t>4 </a:t>
                      </a:r>
                    </a:p>
                  </a:txBody>
                  <a:tcPr marL="0" marR="0" marT="0" marB="0" anchor="ctr">
                    <a:solidFill>
                      <a:schemeClr val="accent6">
                        <a:lumMod val="10000"/>
                        <a:lumOff val="90000"/>
                      </a:schemeClr>
                    </a:solidFill>
                  </a:tcPr>
                </a:tc>
                <a:tc>
                  <a:txBody>
                    <a:bodyPr/>
                    <a:lstStyle/>
                    <a:p>
                      <a:pPr algn="ctr" fontAlgn="base">
                        <a:tabLst>
                          <a:tab pos="1162050" algn="l"/>
                        </a:tabLst>
                      </a:pPr>
                      <a:r>
                        <a:rPr lang="en-US" sz="1800">
                          <a:effectLst/>
                          <a:latin typeface="Posterama Text Black"/>
                        </a:rPr>
                        <a:t>Bhanu Prasad A J</a:t>
                      </a:r>
                    </a:p>
                  </a:txBody>
                  <a:tcPr marL="0" marR="0" marT="0" marB="0" anchor="ctr">
                    <a:solidFill>
                      <a:schemeClr val="accent6">
                        <a:lumMod val="10000"/>
                        <a:lumOff val="90000"/>
                      </a:schemeClr>
                    </a:solidFill>
                  </a:tcPr>
                </a:tc>
                <a:tc>
                  <a:txBody>
                    <a:bodyPr/>
                    <a:lstStyle/>
                    <a:p>
                      <a:pPr algn="ctr" fontAlgn="base"/>
                      <a:r>
                        <a:rPr lang="en-US" sz="1800">
                          <a:effectLst/>
                          <a:latin typeface="Posterama Text Black"/>
                        </a:rPr>
                        <a:t> 190929068 </a:t>
                      </a:r>
                    </a:p>
                  </a:txBody>
                  <a:tcPr marL="0" marR="0" marT="0" marB="0" anchor="ctr">
                    <a:solidFill>
                      <a:schemeClr val="accent6">
                        <a:lumMod val="10000"/>
                        <a:lumOff val="90000"/>
                      </a:schemeClr>
                    </a:solidFill>
                  </a:tcPr>
                </a:tc>
                <a:tc>
                  <a:txBody>
                    <a:bodyPr/>
                    <a:lstStyle/>
                    <a:p>
                      <a:pPr algn="ctr" fontAlgn="base"/>
                      <a:r>
                        <a:rPr lang="en-US" sz="1800">
                          <a:effectLst/>
                          <a:latin typeface="Posterama Text Black"/>
                        </a:rPr>
                        <a:t>  Implementation/Documentation</a:t>
                      </a:r>
                    </a:p>
                  </a:txBody>
                  <a:tcPr marL="0" marR="0" marT="0" marB="0" anchor="ctr">
                    <a:solidFill>
                      <a:schemeClr val="accent6">
                        <a:lumMod val="10000"/>
                        <a:lumOff val="90000"/>
                      </a:schemeClr>
                    </a:solidFill>
                  </a:tcPr>
                </a:tc>
                <a:extLst>
                  <a:ext uri="{0D108BD9-81ED-4DB2-BD59-A6C34878D82A}">
                    <a16:rowId xmlns:a16="http://schemas.microsoft.com/office/drawing/2014/main" val="6473165"/>
                  </a:ext>
                </a:extLst>
              </a:tr>
            </a:tbl>
          </a:graphicData>
        </a:graphic>
      </p:graphicFrame>
    </p:spTree>
    <p:extLst>
      <p:ext uri="{BB962C8B-B14F-4D97-AF65-F5344CB8AC3E}">
        <p14:creationId xmlns:p14="http://schemas.microsoft.com/office/powerpoint/2010/main" val="347303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a:t>Implementation</a:t>
            </a:r>
          </a:p>
        </p:txBody>
      </p:sp>
      <p:pic>
        <p:nvPicPr>
          <p:cNvPr id="14" name="图片占位符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2"/>
          <a:srcRect/>
          <a:stretch/>
        </p:blipFill>
        <p:spPr>
          <a:xfrm>
            <a:off x="391110" y="2528596"/>
            <a:ext cx="1465840" cy="1218972"/>
          </a:xfrm>
        </p:spPr>
      </p:pic>
      <p:pic>
        <p:nvPicPr>
          <p:cNvPr id="16" name="图片占位符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3"/>
          <a:srcRect/>
          <a:stretch/>
        </p:blipFill>
        <p:spPr>
          <a:xfrm>
            <a:off x="2754948" y="2552479"/>
            <a:ext cx="1465840" cy="1218972"/>
          </a:xfrm>
        </p:spPr>
      </p:pic>
      <p:pic>
        <p:nvPicPr>
          <p:cNvPr id="7" name="Picture Placeholder 6" descr="A picture containing car, outdoor, building, transport&#10;&#10;Description automatically generated">
            <a:extLst>
              <a:ext uri="{FF2B5EF4-FFF2-40B4-BE49-F238E27FC236}">
                <a16:creationId xmlns:a16="http://schemas.microsoft.com/office/drawing/2014/main" id="{533956E2-AC2F-2A03-9684-A7563168C8A1}"/>
              </a:ext>
            </a:extLst>
          </p:cNvPr>
          <p:cNvPicPr>
            <a:picLocks noGrp="1" noChangeAspect="1"/>
          </p:cNvPicPr>
          <p:nvPr>
            <p:ph type="pic" sz="quarter" idx="50"/>
          </p:nvPr>
        </p:nvPicPr>
        <p:blipFill>
          <a:blip r:embed="rId4"/>
          <a:srcRect l="7453" r="7453"/>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E146-11CE-131A-1ACF-95E86330CC80}"/>
              </a:ext>
            </a:extLst>
          </p:cNvPr>
          <p:cNvSpPr>
            <a:spLocks noGrp="1"/>
          </p:cNvSpPr>
          <p:nvPr>
            <p:ph type="title"/>
          </p:nvPr>
        </p:nvSpPr>
        <p:spPr>
          <a:xfrm>
            <a:off x="581709" y="721538"/>
            <a:ext cx="10889796" cy="1418998"/>
          </a:xfrm>
        </p:spPr>
        <p:txBody>
          <a:bodyPr vert="horz" lIns="91440" tIns="45720" rIns="91440" bIns="45720" rtlCol="0" anchor="t">
            <a:normAutofit/>
          </a:bodyPr>
          <a:lstStyle/>
          <a:p>
            <a:r>
              <a:rPr lang="en-US" b="1" kern="1200">
                <a:latin typeface="Posterama Text Black"/>
              </a:rPr>
              <a:t>Outline</a:t>
            </a:r>
          </a:p>
        </p:txBody>
      </p:sp>
      <p:sp>
        <p:nvSpPr>
          <p:cNvPr id="4" name="Footer Placeholder 3">
            <a:extLst>
              <a:ext uri="{FF2B5EF4-FFF2-40B4-BE49-F238E27FC236}">
                <a16:creationId xmlns:a16="http://schemas.microsoft.com/office/drawing/2014/main" id="{51E8C0E7-18D5-3646-96A6-9BCB78F37859}"/>
              </a:ext>
            </a:extLst>
          </p:cNvPr>
          <p:cNvSpPr>
            <a:spLocks noGrp="1"/>
          </p:cNvSpPr>
          <p:nvPr>
            <p:ph type="ftr" sz="quarter" idx="28"/>
          </p:nvPr>
        </p:nvSpPr>
        <p:spPr>
          <a:xfrm>
            <a:off x="484632" y="6217920"/>
            <a:ext cx="4114800" cy="365125"/>
          </a:xfrm>
        </p:spPr>
        <p:txBody>
          <a:bodyPr vert="horz" lIns="91440" tIns="45720" rIns="91440" bIns="45720" rtlCol="0" anchor="ctr">
            <a:normAutofit/>
          </a:bodyPr>
          <a:lstStyle/>
          <a:p>
            <a:pPr>
              <a:spcAft>
                <a:spcPts val="600"/>
              </a:spcAft>
            </a:pPr>
            <a:r>
              <a:rPr lang="en-GB">
                <a:latin typeface="Posterama Text Black"/>
              </a:rPr>
              <a:t>[MTE 4075] Machine Vision and Image Processing</a:t>
            </a:r>
            <a:endParaRPr lang="en-US">
              <a:latin typeface="Posterama Text Black"/>
            </a:endParaRPr>
          </a:p>
        </p:txBody>
      </p:sp>
      <p:graphicFrame>
        <p:nvGraphicFramePr>
          <p:cNvPr id="19" name="TextBox 4">
            <a:extLst>
              <a:ext uri="{FF2B5EF4-FFF2-40B4-BE49-F238E27FC236}">
                <a16:creationId xmlns:a16="http://schemas.microsoft.com/office/drawing/2014/main" id="{4957582E-9041-A9DB-D13A-4C336C6F7E52}"/>
              </a:ext>
            </a:extLst>
          </p:cNvPr>
          <p:cNvGraphicFramePr/>
          <p:nvPr>
            <p:extLst>
              <p:ext uri="{D42A27DB-BD31-4B8C-83A1-F6EECF244321}">
                <p14:modId xmlns:p14="http://schemas.microsoft.com/office/powerpoint/2010/main" val="1897132526"/>
              </p:ext>
            </p:extLst>
          </p:nvPr>
        </p:nvGraphicFramePr>
        <p:xfrm>
          <a:off x="581709" y="1614198"/>
          <a:ext cx="10889796" cy="4317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2942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454704"/>
            <a:ext cx="5117162" cy="1325563"/>
          </a:xfrm>
        </p:spPr>
        <p:txBody>
          <a:bodyPr/>
          <a:lstStyle/>
          <a:p>
            <a:r>
              <a:rPr lang="en-US" altLang="zh-CN">
                <a:latin typeface="Posterama Text Black"/>
              </a:rPr>
              <a:t>Introduction</a:t>
            </a:r>
            <a:endParaRPr lang="en-US">
              <a:latin typeface="Posterama Text Black"/>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1504109"/>
            <a:ext cx="10705822" cy="4458152"/>
          </a:xfrm>
        </p:spPr>
        <p:txBody>
          <a:bodyPr vert="horz" lIns="91440" tIns="45720" rIns="91440" bIns="45720" rtlCol="0" anchor="t">
            <a:noAutofit/>
          </a:bodyPr>
          <a:lstStyle/>
          <a:p>
            <a:r>
              <a:rPr lang="en-GB" sz="1800" b="0" i="0" u="none" strike="noStrike" dirty="0">
                <a:effectLst/>
                <a:latin typeface="Posterama Text Black"/>
              </a:rPr>
              <a:t>In this project, we aim to extract an automobile's vehicle number, taking its number plate as an input image and searching the database for that recognized number plate even in low light conditions.</a:t>
            </a:r>
          </a:p>
          <a:p>
            <a:endParaRPr lang="en-US" dirty="0">
              <a:latin typeface="Posterama Text Black"/>
            </a:endParaRPr>
          </a:p>
          <a:p>
            <a:pPr rtl="0">
              <a:spcBef>
                <a:spcPts val="0"/>
              </a:spcBef>
              <a:spcAft>
                <a:spcPts val="0"/>
              </a:spcAft>
            </a:pPr>
            <a:endParaRPr lang="en-GB" sz="1800" b="0" i="0" u="none" strike="noStrike" dirty="0">
              <a:effectLst/>
              <a:latin typeface="Posterama Text Black"/>
              <a:cs typeface="Arial"/>
            </a:endParaRPr>
          </a:p>
          <a:p>
            <a:pPr rtl="0">
              <a:spcBef>
                <a:spcPts val="0"/>
              </a:spcBef>
              <a:spcAft>
                <a:spcPts val="0"/>
              </a:spcAft>
            </a:pPr>
            <a:br>
              <a:rPr lang="en-GB" b="0" dirty="0">
                <a:effectLst/>
                <a:latin typeface="Posterama Text Black"/>
              </a:rPr>
            </a:br>
            <a:r>
              <a:rPr lang="en-GB" sz="1800" b="0" i="0" u="none" strike="noStrike" dirty="0">
                <a:effectLst/>
                <a:latin typeface="Posterama Text Black"/>
              </a:rPr>
              <a:t>This project has a wide range of applications since the license number is the primary, most widely accepted &amp; mandatory identifier of vehicles. Some of the applications are:  </a:t>
            </a:r>
          </a:p>
          <a:p>
            <a:pPr rtl="0">
              <a:spcBef>
                <a:spcPts val="0"/>
              </a:spcBef>
              <a:spcAft>
                <a:spcPts val="0"/>
              </a:spcAft>
            </a:pPr>
            <a:endParaRPr lang="en-GB" b="0" dirty="0">
              <a:effectLst/>
              <a:latin typeface="Posterama Text Black"/>
            </a:endParaRPr>
          </a:p>
          <a:p>
            <a:pPr marL="285750" indent="-285750" rtl="0" fontAlgn="base">
              <a:spcBef>
                <a:spcPts val="0"/>
              </a:spcBef>
              <a:spcAft>
                <a:spcPts val="0"/>
              </a:spcAft>
              <a:buFont typeface="Arial" panose="020B0604020202020204" pitchFamily="34" charset="0"/>
              <a:buChar char="•"/>
            </a:pPr>
            <a:r>
              <a:rPr lang="en-GB" sz="1800" b="0" i="0" u="none" strike="noStrike" dirty="0">
                <a:effectLst/>
                <a:latin typeface="Posterama Text Black"/>
                <a:cs typeface="Arial"/>
              </a:rPr>
              <a:t>Authentication to enter any private premises</a:t>
            </a:r>
            <a:r>
              <a:rPr lang="en-GB" sz="1800" dirty="0">
                <a:latin typeface="Posterama Text Black"/>
                <a:cs typeface="Arial"/>
              </a:rPr>
              <a:t>.</a:t>
            </a:r>
            <a:endParaRPr lang="en-GB" sz="1800" b="0" i="0" u="none" strike="noStrike" dirty="0">
              <a:effectLst/>
              <a:latin typeface="Posterama Text Black"/>
              <a:cs typeface="Arial"/>
            </a:endParaRPr>
          </a:p>
          <a:p>
            <a:pPr marL="285750" indent="-285750" rtl="0" fontAlgn="base">
              <a:spcBef>
                <a:spcPts val="0"/>
              </a:spcBef>
              <a:spcAft>
                <a:spcPts val="0"/>
              </a:spcAft>
              <a:buFont typeface="Arial" panose="020B0604020202020204" pitchFamily="34" charset="0"/>
              <a:buChar char="•"/>
            </a:pPr>
            <a:r>
              <a:rPr lang="en-GB" sz="1800" b="0" i="0" u="none" strike="noStrike" dirty="0">
                <a:effectLst/>
                <a:latin typeface="Posterama Text Black"/>
                <a:cs typeface="Arial"/>
              </a:rPr>
              <a:t>Identification when traffic rules are violated</a:t>
            </a:r>
            <a:r>
              <a:rPr lang="en-GB" sz="1800" dirty="0">
                <a:latin typeface="Posterama Text Black"/>
                <a:cs typeface="Arial"/>
              </a:rPr>
              <a:t>.</a:t>
            </a:r>
            <a:endParaRPr lang="en-GB" sz="1800" b="0" i="0" u="none" strike="noStrike" dirty="0">
              <a:effectLst/>
              <a:latin typeface="Posterama Text Black"/>
              <a:cs typeface="Arial"/>
            </a:endParaRPr>
          </a:p>
          <a:p>
            <a:pPr marL="285750" indent="-285750" rtl="0" fontAlgn="base">
              <a:spcBef>
                <a:spcPts val="0"/>
              </a:spcBef>
              <a:spcAft>
                <a:spcPts val="0"/>
              </a:spcAft>
              <a:buFont typeface="Arial" panose="020B0604020202020204" pitchFamily="34" charset="0"/>
              <a:buChar char="•"/>
            </a:pPr>
            <a:r>
              <a:rPr lang="en-GB" sz="1800" b="0" i="0" u="none" strike="noStrike" dirty="0">
                <a:effectLst/>
                <a:latin typeface="Posterama Text Black"/>
                <a:cs typeface="Arial"/>
              </a:rPr>
              <a:t>Toll booths</a:t>
            </a:r>
            <a:r>
              <a:rPr lang="en-GB" sz="1800" dirty="0">
                <a:latin typeface="Posterama Text Black"/>
                <a:cs typeface="Arial"/>
              </a:rPr>
              <a:t>.</a:t>
            </a:r>
            <a:endParaRPr lang="en-GB" sz="1800" b="0" i="0" u="none" strike="noStrike" dirty="0">
              <a:effectLst/>
              <a:latin typeface="Posterama Text Black"/>
              <a:cs typeface="Arial"/>
            </a:endParaRPr>
          </a:p>
          <a:p>
            <a:pPr marL="285750" indent="-285750">
              <a:spcBef>
                <a:spcPts val="0"/>
              </a:spcBef>
              <a:buChar char="•"/>
            </a:pPr>
            <a:r>
              <a:rPr lang="en-GB" sz="1800" dirty="0">
                <a:latin typeface="Posterama Text Black"/>
                <a:cs typeface="Arial"/>
              </a:rPr>
              <a:t>Security cameras, etc..</a:t>
            </a:r>
          </a:p>
          <a:p>
            <a:endParaRPr lang="en-US" dirty="0">
              <a:latin typeface="Posterama Text Black"/>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lIns="91440" tIns="45720" rIns="91440" bIns="45720"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dirty="0" smtClean="0">
                <a:ln>
                  <a:noFill/>
                </a:ln>
                <a:solidFill>
                  <a:schemeClr val="bg1"/>
                </a:solidFill>
                <a:effectLst/>
                <a:uLnTx/>
                <a:uFillTx/>
                <a:latin typeface="Posterama Text Black"/>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lang="zh-CN" altLang="en-US" sz="1200" u="none" strike="noStrike" kern="1200" cap="none" spc="0" normalizeH="0" baseline="0" noProof="0">
              <a:ln>
                <a:noFill/>
              </a:ln>
              <a:solidFill>
                <a:schemeClr val="bg1"/>
              </a:solidFill>
              <a:effectLst/>
              <a:uLnTx/>
              <a:uFillTx/>
              <a:latin typeface="Posterama Text Black"/>
            </a:endParaRPr>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p:txBody>
          <a:bodyPr/>
          <a:lstStyle/>
          <a:p>
            <a:r>
              <a:rPr lang="en-GB" noProof="0">
                <a:latin typeface="Posterama Text Black"/>
              </a:rPr>
              <a:t>[MTE 4075] Machine Vision and Image Processing</a:t>
            </a:r>
            <a:endParaRPr lang="en-US" noProof="0">
              <a:latin typeface="Posterama Text Black"/>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5D36-0FB7-4C11-03DE-807058833D26}"/>
              </a:ext>
            </a:extLst>
          </p:cNvPr>
          <p:cNvSpPr>
            <a:spLocks noGrp="1"/>
          </p:cNvSpPr>
          <p:nvPr>
            <p:ph type="title"/>
          </p:nvPr>
        </p:nvSpPr>
        <p:spPr>
          <a:xfrm>
            <a:off x="587829" y="507076"/>
            <a:ext cx="10515600" cy="1102268"/>
          </a:xfrm>
        </p:spPr>
        <p:txBody>
          <a:bodyPr/>
          <a:lstStyle/>
          <a:p>
            <a:r>
              <a:rPr lang="en-US" dirty="0">
                <a:latin typeface="Posterama Text Black"/>
              </a:rPr>
              <a:t>Literature</a:t>
            </a:r>
            <a:r>
              <a:rPr lang="en-US" b="0" dirty="0">
                <a:latin typeface="Posterama Text Black"/>
              </a:rPr>
              <a:t> </a:t>
            </a:r>
            <a:r>
              <a:rPr lang="en-US" dirty="0">
                <a:latin typeface="Posterama Text Black"/>
              </a:rPr>
              <a:t>Survey</a:t>
            </a:r>
            <a:br>
              <a:rPr lang="en-US" dirty="0">
                <a:latin typeface="Posterama Text Black"/>
              </a:rPr>
            </a:br>
            <a:endParaRPr lang="en-US" dirty="0">
              <a:latin typeface="Posterama Text Black"/>
            </a:endParaRPr>
          </a:p>
        </p:txBody>
      </p:sp>
      <p:sp>
        <p:nvSpPr>
          <p:cNvPr id="4" name="Footer Placeholder 3">
            <a:extLst>
              <a:ext uri="{FF2B5EF4-FFF2-40B4-BE49-F238E27FC236}">
                <a16:creationId xmlns:a16="http://schemas.microsoft.com/office/drawing/2014/main" id="{B0DFE798-0F35-D024-9583-B4405DF5F38A}"/>
              </a:ext>
            </a:extLst>
          </p:cNvPr>
          <p:cNvSpPr>
            <a:spLocks noGrp="1"/>
          </p:cNvSpPr>
          <p:nvPr>
            <p:ph type="ftr" sz="quarter" idx="28"/>
          </p:nvPr>
        </p:nvSpPr>
        <p:spPr/>
        <p:txBody>
          <a:bodyPr/>
          <a:lstStyle/>
          <a:p>
            <a:r>
              <a:rPr lang="en-GB" noProof="0">
                <a:latin typeface="Posterama Text Black"/>
              </a:rPr>
              <a:t>[MTE 4075] Machine Vision and Image Processing</a:t>
            </a:r>
            <a:endParaRPr lang="en-US" noProof="0">
              <a:latin typeface="Posterama Text Black"/>
            </a:endParaRPr>
          </a:p>
        </p:txBody>
      </p:sp>
      <p:sp>
        <p:nvSpPr>
          <p:cNvPr id="6" name="TextBox 5">
            <a:extLst>
              <a:ext uri="{FF2B5EF4-FFF2-40B4-BE49-F238E27FC236}">
                <a16:creationId xmlns:a16="http://schemas.microsoft.com/office/drawing/2014/main" id="{2AE6295A-3B1D-6C36-699E-F87440343BE3}"/>
              </a:ext>
            </a:extLst>
          </p:cNvPr>
          <p:cNvSpPr txBox="1"/>
          <p:nvPr/>
        </p:nvSpPr>
        <p:spPr>
          <a:xfrm>
            <a:off x="1250155" y="2500312"/>
            <a:ext cx="180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l">
              <a:lnSpc>
                <a:spcPct val="100000"/>
              </a:lnSpc>
              <a:spcBef>
                <a:spcPts val="0"/>
              </a:spcBef>
              <a:buFontTx/>
              <a:buNone/>
            </a:pPr>
            <a:endParaRPr lang="en-US" sz="1800">
              <a:latin typeface="Posterama Text Black"/>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BD86F437-5B9D-61FF-577D-A3A1F290C13D}"/>
              </a:ext>
            </a:extLst>
          </p:cNvPr>
          <p:cNvSpPr txBox="1"/>
          <p:nvPr/>
        </p:nvSpPr>
        <p:spPr>
          <a:xfrm>
            <a:off x="1490662" y="2864643"/>
            <a:ext cx="921067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solidFill>
                  <a:schemeClr val="bg1"/>
                </a:solidFill>
                <a:latin typeface="Posterama Text Black"/>
                <a:ea typeface="+mn-lt"/>
                <a:cs typeface="+mn-lt"/>
              </a:rPr>
              <a:t>Abstract: Number Plate Recognition system is a security system. Image processing concept is used in Number Plate Recognition system. OCR (Optical Character Recognition) scheme is also applied in this for reading the image of vehicle number plate. Number Plate Recognition system is used for many purposes like tollway authorities uses this system for allowing the vehicle to enter the toll road by detecting their number plate automatically and provide them with pay-slip and then open the road for that particular car. Parking authorities also use this system for allowing the vehicle to park in their area. In this system, firstly we capture the image of number plate then process it and read each and every character present in the number plate for their perfect recognition. The most significant phase is OCR, where the letterings on the image of number plate are changed into the texts which can be decoded later. In this given research paper, a full algorithm and network flow for ANPR and its efficient applications are shown. The concept of ANPR system is based on the matching of templates and exactness (result) of this system was established as 75-85% for Indian number plates.</a:t>
            </a:r>
            <a:endParaRPr lang="en-US" sz="1600">
              <a:solidFill>
                <a:schemeClr val="bg1"/>
              </a:solidFill>
              <a:latin typeface="Posterama Text Black"/>
            </a:endParaRPr>
          </a:p>
        </p:txBody>
      </p:sp>
      <p:sp>
        <p:nvSpPr>
          <p:cNvPr id="3" name="TextBox 2">
            <a:extLst>
              <a:ext uri="{FF2B5EF4-FFF2-40B4-BE49-F238E27FC236}">
                <a16:creationId xmlns:a16="http://schemas.microsoft.com/office/drawing/2014/main" id="{810632FE-AAE5-5937-38B0-5D8F50C9329A}"/>
              </a:ext>
            </a:extLst>
          </p:cNvPr>
          <p:cNvSpPr txBox="1"/>
          <p:nvPr/>
        </p:nvSpPr>
        <p:spPr>
          <a:xfrm>
            <a:off x="1493043" y="1383506"/>
            <a:ext cx="75628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Posterama Text Black"/>
                <a:ea typeface="+mn-lt"/>
                <a:cs typeface="+mn-lt"/>
              </a:rPr>
              <a:t>A. Kashyap, B. Suresh, A. Patil, S. Sharma and A. Jaiswal, "Automatic Number Plate Recognition," 2018 International Conference on Advances in Computing, Communication Control and Networking (ICACCCN), 2018, pp. 838-843, </a:t>
            </a:r>
            <a:r>
              <a:rPr lang="en-US" dirty="0" err="1">
                <a:solidFill>
                  <a:schemeClr val="bg1"/>
                </a:solidFill>
                <a:latin typeface="Posterama Text Black"/>
                <a:ea typeface="+mn-lt"/>
                <a:cs typeface="+mn-lt"/>
              </a:rPr>
              <a:t>doi</a:t>
            </a:r>
            <a:r>
              <a:rPr lang="en-US" dirty="0">
                <a:solidFill>
                  <a:schemeClr val="bg1"/>
                </a:solidFill>
                <a:latin typeface="Posterama Text Black"/>
                <a:ea typeface="+mn-lt"/>
                <a:cs typeface="+mn-lt"/>
              </a:rPr>
              <a:t>: 10.1109/ICACCCN.2018.8748287.</a:t>
            </a:r>
            <a:endParaRPr lang="en-US" dirty="0">
              <a:solidFill>
                <a:schemeClr val="bg1"/>
              </a:solidFill>
              <a:latin typeface="Posterama Text Black"/>
            </a:endParaRPr>
          </a:p>
        </p:txBody>
      </p:sp>
    </p:spTree>
    <p:extLst>
      <p:ext uri="{BB962C8B-B14F-4D97-AF65-F5344CB8AC3E}">
        <p14:creationId xmlns:p14="http://schemas.microsoft.com/office/powerpoint/2010/main" val="4050965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CE411B-72AE-08A9-10E4-B7FD6EFA145C}"/>
              </a:ext>
            </a:extLst>
          </p:cNvPr>
          <p:cNvSpPr>
            <a:spLocks noGrp="1"/>
          </p:cNvSpPr>
          <p:nvPr>
            <p:ph type="ftr" sz="quarter" idx="28"/>
          </p:nvPr>
        </p:nvSpPr>
        <p:spPr/>
        <p:txBody>
          <a:bodyPr/>
          <a:lstStyle/>
          <a:p>
            <a:r>
              <a:rPr lang="en-GB" noProof="0">
                <a:latin typeface="Posterama Text Black"/>
              </a:rPr>
              <a:t>[MTE 4075] Machine Vision and Image Processing</a:t>
            </a:r>
            <a:endParaRPr lang="en-US" noProof="0">
              <a:latin typeface="Posterama Text Black"/>
            </a:endParaRPr>
          </a:p>
        </p:txBody>
      </p:sp>
      <p:sp>
        <p:nvSpPr>
          <p:cNvPr id="5" name="TextBox 4">
            <a:extLst>
              <a:ext uri="{FF2B5EF4-FFF2-40B4-BE49-F238E27FC236}">
                <a16:creationId xmlns:a16="http://schemas.microsoft.com/office/drawing/2014/main" id="{5C55CE0F-D7F7-0BD9-F2A6-2453A8C24865}"/>
              </a:ext>
            </a:extLst>
          </p:cNvPr>
          <p:cNvSpPr txBox="1"/>
          <p:nvPr/>
        </p:nvSpPr>
        <p:spPr>
          <a:xfrm>
            <a:off x="484632" y="1223914"/>
            <a:ext cx="10608468"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l">
              <a:lnSpc>
                <a:spcPct val="100000"/>
              </a:lnSpc>
              <a:spcBef>
                <a:spcPts val="0"/>
              </a:spcBef>
              <a:buFontTx/>
              <a:buNone/>
            </a:pPr>
            <a:r>
              <a:rPr lang="en-US" sz="2000" b="1" dirty="0">
                <a:solidFill>
                  <a:schemeClr val="bg1"/>
                </a:solidFill>
                <a:latin typeface="Posterama Text Black"/>
                <a:ea typeface="微软雅黑"/>
                <a:cs typeface="Posterama"/>
              </a:rPr>
              <a:t>Working</a:t>
            </a:r>
          </a:p>
          <a:p>
            <a:r>
              <a:rPr lang="en-US" dirty="0">
                <a:solidFill>
                  <a:schemeClr val="bg1"/>
                </a:solidFill>
                <a:latin typeface="Posterama Text Black"/>
                <a:ea typeface="+mn-lt"/>
                <a:cs typeface="+mn-lt"/>
              </a:rPr>
              <a:t>Capturing the image of number plate then process it and read each and every character present in the number plate for perfect recognition.</a:t>
            </a:r>
          </a:p>
          <a:p>
            <a:pPr marL="285750" indent="-285750">
              <a:buFont typeface="Arial"/>
              <a:buChar char="•"/>
            </a:pPr>
            <a:endParaRPr lang="en-US" sz="2000" b="1" dirty="0">
              <a:solidFill>
                <a:schemeClr val="bg1"/>
              </a:solidFill>
              <a:latin typeface="Posterama Text Black"/>
            </a:endParaRPr>
          </a:p>
          <a:p>
            <a:r>
              <a:rPr lang="en-US" sz="2000" b="1" dirty="0">
                <a:solidFill>
                  <a:schemeClr val="bg1"/>
                </a:solidFill>
                <a:latin typeface="Posterama Text Black"/>
              </a:rPr>
              <a:t>Process</a:t>
            </a:r>
          </a:p>
          <a:p>
            <a:r>
              <a:rPr lang="en-US" dirty="0">
                <a:solidFill>
                  <a:schemeClr val="bg1"/>
                </a:solidFill>
                <a:latin typeface="Posterama Text Black"/>
                <a:ea typeface="+mn-lt"/>
                <a:cs typeface="+mn-lt"/>
              </a:rPr>
              <a:t>Number plate area detection            Breakdown of characters            Optical Character Recognition</a:t>
            </a:r>
            <a:endParaRPr lang="en-US" dirty="0">
              <a:solidFill>
                <a:schemeClr val="bg1"/>
              </a:solidFill>
              <a:latin typeface="Posterama Text Black"/>
            </a:endParaRPr>
          </a:p>
          <a:p>
            <a:endParaRPr lang="en-US" dirty="0">
              <a:solidFill>
                <a:schemeClr val="bg1"/>
              </a:solidFill>
              <a:latin typeface="Posterama Text Black"/>
            </a:endParaRPr>
          </a:p>
          <a:p>
            <a:r>
              <a:rPr lang="en-US" dirty="0">
                <a:solidFill>
                  <a:schemeClr val="bg1"/>
                </a:solidFill>
                <a:latin typeface="Posterama Text Black"/>
                <a:ea typeface="+mn-lt"/>
                <a:cs typeface="+mn-lt"/>
              </a:rPr>
              <a:t>Binary Image Processing</a:t>
            </a:r>
          </a:p>
          <a:p>
            <a:pPr marL="285750" indent="-285750">
              <a:buFont typeface="Arial"/>
              <a:buChar char="•"/>
            </a:pPr>
            <a:r>
              <a:rPr lang="en-US" dirty="0">
                <a:solidFill>
                  <a:schemeClr val="bg1"/>
                </a:solidFill>
                <a:latin typeface="Posterama Text Black"/>
                <a:ea typeface="+mn-lt"/>
                <a:cs typeface="+mn-lt"/>
              </a:rPr>
              <a:t>Gray-Level Processing</a:t>
            </a:r>
          </a:p>
          <a:p>
            <a:pPr marL="285750" indent="-285750">
              <a:buFont typeface="Arial"/>
              <a:buChar char="•"/>
            </a:pPr>
            <a:r>
              <a:rPr lang="en-US" dirty="0">
                <a:solidFill>
                  <a:schemeClr val="bg1"/>
                </a:solidFill>
                <a:latin typeface="Posterama Text Black"/>
                <a:ea typeface="+mn-lt"/>
                <a:cs typeface="+mn-lt"/>
              </a:rPr>
              <a:t>Color Processing</a:t>
            </a:r>
          </a:p>
          <a:p>
            <a:pPr marL="285750" indent="-285750">
              <a:buFont typeface="Arial"/>
              <a:buChar char="•"/>
            </a:pPr>
            <a:r>
              <a:rPr lang="en-US" dirty="0">
                <a:solidFill>
                  <a:schemeClr val="bg1"/>
                </a:solidFill>
                <a:latin typeface="Posterama Text Black"/>
                <a:ea typeface="+mn-lt"/>
                <a:cs typeface="+mn-lt"/>
              </a:rPr>
              <a:t>Adaptive Thresholding</a:t>
            </a:r>
          </a:p>
          <a:p>
            <a:pPr marL="285750" indent="-285750">
              <a:buFont typeface="Arial"/>
              <a:buChar char="•"/>
            </a:pPr>
            <a:r>
              <a:rPr lang="en-US" dirty="0">
                <a:solidFill>
                  <a:schemeClr val="bg1"/>
                </a:solidFill>
                <a:latin typeface="Posterama Text Black"/>
                <a:ea typeface="+mn-lt"/>
                <a:cs typeface="+mn-lt"/>
              </a:rPr>
              <a:t>Contrast Extension</a:t>
            </a:r>
          </a:p>
          <a:p>
            <a:pPr marL="285750" indent="-285750">
              <a:buFont typeface="Arial"/>
              <a:buChar char="•"/>
            </a:pPr>
            <a:r>
              <a:rPr lang="en-US" dirty="0">
                <a:solidFill>
                  <a:schemeClr val="bg1"/>
                </a:solidFill>
                <a:latin typeface="Posterama Text Black"/>
                <a:ea typeface="+mn-lt"/>
                <a:cs typeface="+mn-lt"/>
              </a:rPr>
              <a:t>Median Filtering</a:t>
            </a:r>
          </a:p>
          <a:p>
            <a:pPr marL="285750" indent="-285750">
              <a:buFont typeface="Arial"/>
              <a:buChar char="•"/>
            </a:pPr>
            <a:r>
              <a:rPr lang="en-US" dirty="0">
                <a:solidFill>
                  <a:schemeClr val="bg1"/>
                </a:solidFill>
                <a:latin typeface="Posterama Text Black"/>
                <a:ea typeface="+mn-lt"/>
                <a:cs typeface="+mn-lt"/>
              </a:rPr>
              <a:t>Character Segmentation</a:t>
            </a:r>
          </a:p>
          <a:p>
            <a:pPr marL="285750" indent="-285750">
              <a:buFont typeface="Arial"/>
              <a:buChar char="•"/>
            </a:pPr>
            <a:r>
              <a:rPr lang="en-US" dirty="0">
                <a:solidFill>
                  <a:schemeClr val="bg1"/>
                </a:solidFill>
                <a:latin typeface="Posterama Text Black"/>
                <a:ea typeface="+mn-lt"/>
                <a:cs typeface="+mn-lt"/>
              </a:rPr>
              <a:t>Feature Extraction</a:t>
            </a:r>
          </a:p>
          <a:p>
            <a:pPr marL="285750" indent="-285750">
              <a:buFont typeface="Arial"/>
              <a:buChar char="•"/>
            </a:pPr>
            <a:r>
              <a:rPr lang="en-US" dirty="0">
                <a:solidFill>
                  <a:schemeClr val="bg1"/>
                </a:solidFill>
                <a:latin typeface="Posterama Text Black"/>
                <a:ea typeface="+mn-lt"/>
                <a:cs typeface="+mn-lt"/>
              </a:rPr>
              <a:t>OCR by use of Template Matching</a:t>
            </a:r>
            <a:endParaRPr lang="en-US" dirty="0">
              <a:solidFill>
                <a:schemeClr val="bg1"/>
              </a:solidFill>
              <a:latin typeface="Posterama Text Black"/>
            </a:endParaRPr>
          </a:p>
        </p:txBody>
      </p:sp>
      <p:sp>
        <p:nvSpPr>
          <p:cNvPr id="6" name="Arrow: Right 5">
            <a:extLst>
              <a:ext uri="{FF2B5EF4-FFF2-40B4-BE49-F238E27FC236}">
                <a16:creationId xmlns:a16="http://schemas.microsoft.com/office/drawing/2014/main" id="{3D91DE31-5D5B-4F3E-80AA-90CD20B691F4}"/>
              </a:ext>
            </a:extLst>
          </p:cNvPr>
          <p:cNvSpPr/>
          <p:nvPr/>
        </p:nvSpPr>
        <p:spPr>
          <a:xfrm>
            <a:off x="3358675" y="2645355"/>
            <a:ext cx="485775" cy="4381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Posterama Text Black"/>
            </a:endParaRPr>
          </a:p>
        </p:txBody>
      </p:sp>
      <p:sp>
        <p:nvSpPr>
          <p:cNvPr id="7" name="Arrow: Right 6">
            <a:extLst>
              <a:ext uri="{FF2B5EF4-FFF2-40B4-BE49-F238E27FC236}">
                <a16:creationId xmlns:a16="http://schemas.microsoft.com/office/drawing/2014/main" id="{5AC9D2DF-FC60-100E-4A7C-E353D3632529}"/>
              </a:ext>
            </a:extLst>
          </p:cNvPr>
          <p:cNvSpPr/>
          <p:nvPr/>
        </p:nvSpPr>
        <p:spPr>
          <a:xfrm>
            <a:off x="6318434" y="2645355"/>
            <a:ext cx="485775" cy="43815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Posterama Text Black"/>
            </a:endParaRPr>
          </a:p>
        </p:txBody>
      </p:sp>
      <p:sp>
        <p:nvSpPr>
          <p:cNvPr id="3" name="TextBox 2">
            <a:extLst>
              <a:ext uri="{FF2B5EF4-FFF2-40B4-BE49-F238E27FC236}">
                <a16:creationId xmlns:a16="http://schemas.microsoft.com/office/drawing/2014/main" id="{1D226E06-76F4-6F50-69AE-1405B23E9A06}"/>
              </a:ext>
            </a:extLst>
          </p:cNvPr>
          <p:cNvSpPr txBox="1"/>
          <p:nvPr/>
        </p:nvSpPr>
        <p:spPr>
          <a:xfrm>
            <a:off x="484632" y="289249"/>
            <a:ext cx="10608468" cy="769441"/>
          </a:xfrm>
          <a:prstGeom prst="rect">
            <a:avLst/>
          </a:prstGeom>
        </p:spPr>
        <p:txBody>
          <a:bodyPr wrap="square" lIns="91440" tIns="45720" rIns="91440" bIns="45720" rtlCol="0" anchor="t">
            <a:spAutoFit/>
          </a:bodyPr>
          <a:lstStyle/>
          <a:p>
            <a:pPr marL="0" indent="0">
              <a:lnSpc>
                <a:spcPct val="100000"/>
              </a:lnSpc>
              <a:spcBef>
                <a:spcPts val="0"/>
              </a:spcBef>
              <a:buFontTx/>
              <a:buNone/>
            </a:pPr>
            <a:r>
              <a:rPr lang="en-GB" sz="4400" b="1">
                <a:solidFill>
                  <a:schemeClr val="bg1"/>
                </a:solidFill>
                <a:latin typeface="Posterama Text Black"/>
                <a:ea typeface="微软雅黑"/>
                <a:cs typeface="Posterama"/>
              </a:rPr>
              <a:t>Base Paper Discussion</a:t>
            </a:r>
            <a:endParaRPr lang="en-IN" sz="4400" b="1">
              <a:solidFill>
                <a:schemeClr val="bg1"/>
              </a:solidFill>
              <a:latin typeface="Posterama Text Black"/>
              <a:ea typeface="微软雅黑"/>
              <a:cs typeface="Posterama"/>
            </a:endParaRPr>
          </a:p>
        </p:txBody>
      </p:sp>
    </p:spTree>
    <p:extLst>
      <p:ext uri="{BB962C8B-B14F-4D97-AF65-F5344CB8AC3E}">
        <p14:creationId xmlns:p14="http://schemas.microsoft.com/office/powerpoint/2010/main" val="2297484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0C9B96-781B-684D-558F-4362F4AA41A7}"/>
              </a:ext>
            </a:extLst>
          </p:cNvPr>
          <p:cNvSpPr>
            <a:spLocks noGrp="1"/>
          </p:cNvSpPr>
          <p:nvPr>
            <p:ph type="ftr" sz="quarter" idx="28"/>
          </p:nvPr>
        </p:nvSpPr>
        <p:spPr/>
        <p:txBody>
          <a:bodyPr/>
          <a:lstStyle/>
          <a:p>
            <a:r>
              <a:rPr lang="en-GB" noProof="0">
                <a:latin typeface="Posterama Text Black"/>
              </a:rPr>
              <a:t>[MTE 4075] Machine Vision and Image Processing</a:t>
            </a:r>
            <a:endParaRPr lang="en-US" noProof="0">
              <a:latin typeface="Posterama Text Black"/>
            </a:endParaRPr>
          </a:p>
        </p:txBody>
      </p:sp>
      <p:sp>
        <p:nvSpPr>
          <p:cNvPr id="5" name="TextBox 4">
            <a:extLst>
              <a:ext uri="{FF2B5EF4-FFF2-40B4-BE49-F238E27FC236}">
                <a16:creationId xmlns:a16="http://schemas.microsoft.com/office/drawing/2014/main" id="{A82D0544-10FC-0294-634A-46B89FE12862}"/>
              </a:ext>
            </a:extLst>
          </p:cNvPr>
          <p:cNvSpPr txBox="1"/>
          <p:nvPr/>
        </p:nvSpPr>
        <p:spPr>
          <a:xfrm>
            <a:off x="1185978" y="1339887"/>
            <a:ext cx="9660324" cy="36041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Posterama Text Black"/>
                <a:ea typeface="微软雅黑"/>
                <a:cs typeface="Posterama"/>
              </a:rPr>
              <a:t>Challenges</a:t>
            </a:r>
          </a:p>
          <a:p>
            <a:endParaRPr lang="en-US" dirty="0">
              <a:solidFill>
                <a:schemeClr val="bg1"/>
              </a:solidFill>
              <a:latin typeface="Posterama Text Black"/>
              <a:ea typeface="微软雅黑"/>
              <a:cs typeface="Posterama"/>
            </a:endParaRPr>
          </a:p>
          <a:p>
            <a:pPr marL="285750" indent="-285750">
              <a:lnSpc>
                <a:spcPct val="150000"/>
              </a:lnSpc>
              <a:buFont typeface="Arial,Sans-Serif"/>
              <a:buChar char="•"/>
            </a:pPr>
            <a:r>
              <a:rPr lang="en-GB" dirty="0">
                <a:solidFill>
                  <a:schemeClr val="bg1"/>
                </a:solidFill>
                <a:latin typeface="Posterama Text Black"/>
                <a:ea typeface="微软雅黑"/>
                <a:cs typeface="Arial"/>
              </a:rPr>
              <a:t>Noisy images and low illumination.</a:t>
            </a:r>
            <a:endParaRPr lang="en-US" dirty="0">
              <a:solidFill>
                <a:schemeClr val="bg1"/>
              </a:solidFill>
              <a:latin typeface="Posterama Text Black"/>
              <a:ea typeface="+mn-lt"/>
              <a:cs typeface="+mn-lt"/>
            </a:endParaRPr>
          </a:p>
          <a:p>
            <a:pPr marL="285750" indent="-285750">
              <a:lnSpc>
                <a:spcPct val="150000"/>
              </a:lnSpc>
              <a:buFont typeface="Arial,Sans-Serif"/>
              <a:buChar char="•"/>
            </a:pPr>
            <a:endParaRPr lang="en-GB" dirty="0">
              <a:solidFill>
                <a:schemeClr val="bg1"/>
              </a:solidFill>
              <a:latin typeface="Posterama Text Black"/>
              <a:ea typeface="微软雅黑"/>
              <a:cs typeface="Arial"/>
            </a:endParaRPr>
          </a:p>
          <a:p>
            <a:pPr marL="285750" indent="-285750">
              <a:lnSpc>
                <a:spcPct val="150000"/>
              </a:lnSpc>
              <a:buFont typeface="Arial,Sans-Serif"/>
              <a:buChar char="•"/>
            </a:pPr>
            <a:r>
              <a:rPr lang="en-GB" dirty="0">
                <a:solidFill>
                  <a:schemeClr val="bg1"/>
                </a:solidFill>
                <a:latin typeface="Posterama Text Black"/>
                <a:ea typeface="微软雅黑"/>
                <a:cs typeface="Arial"/>
              </a:rPr>
              <a:t>Localization of the license plate from the input image.</a:t>
            </a:r>
            <a:endParaRPr lang="en-US" dirty="0">
              <a:solidFill>
                <a:schemeClr val="bg1"/>
              </a:solidFill>
              <a:latin typeface="Posterama Text Black"/>
              <a:ea typeface="+mn-lt"/>
              <a:cs typeface="+mn-lt"/>
            </a:endParaRPr>
          </a:p>
          <a:p>
            <a:pPr marL="285750" indent="-285750">
              <a:lnSpc>
                <a:spcPct val="150000"/>
              </a:lnSpc>
              <a:buFont typeface="Arial,Sans-Serif"/>
              <a:buChar char="•"/>
            </a:pPr>
            <a:endParaRPr lang="en-GB" dirty="0">
              <a:solidFill>
                <a:schemeClr val="bg1"/>
              </a:solidFill>
              <a:latin typeface="Posterama Text Black"/>
              <a:ea typeface="微软雅黑"/>
              <a:cs typeface="Arial"/>
            </a:endParaRPr>
          </a:p>
          <a:p>
            <a:pPr marL="285750" indent="-285750">
              <a:lnSpc>
                <a:spcPct val="150000"/>
              </a:lnSpc>
              <a:buFont typeface="Arial,Sans-Serif"/>
              <a:buChar char="•"/>
            </a:pPr>
            <a:r>
              <a:rPr lang="en-GB" dirty="0">
                <a:solidFill>
                  <a:schemeClr val="bg1"/>
                </a:solidFill>
                <a:latin typeface="Posterama Text Black"/>
                <a:ea typeface="微软雅黑"/>
                <a:cs typeface="Arial"/>
              </a:rPr>
              <a:t>Effect of skew on text recognition.</a:t>
            </a:r>
          </a:p>
          <a:p>
            <a:pPr marL="285750" indent="-285750">
              <a:lnSpc>
                <a:spcPct val="150000"/>
              </a:lnSpc>
              <a:buFont typeface="Arial,Sans-Serif"/>
              <a:buChar char="•"/>
            </a:pPr>
            <a:endParaRPr lang="en-GB" dirty="0">
              <a:solidFill>
                <a:schemeClr val="bg1"/>
              </a:solidFill>
              <a:latin typeface="Posterama Text Black"/>
              <a:ea typeface="微软雅黑"/>
              <a:cs typeface="Arial"/>
            </a:endParaRPr>
          </a:p>
          <a:p>
            <a:pPr marL="285750" indent="-285750">
              <a:lnSpc>
                <a:spcPct val="150000"/>
              </a:lnSpc>
              <a:buFont typeface="Arial,Sans-Serif"/>
              <a:buChar char="•"/>
            </a:pPr>
            <a:r>
              <a:rPr lang="en-GB" dirty="0">
                <a:solidFill>
                  <a:schemeClr val="bg1"/>
                </a:solidFill>
                <a:latin typeface="Posterama Text Black"/>
                <a:ea typeface="微软雅黑"/>
                <a:cs typeface="Arial"/>
              </a:rPr>
              <a:t>Wear and tear of license plates which may make them hard to be recognized</a:t>
            </a:r>
          </a:p>
        </p:txBody>
      </p:sp>
    </p:spTree>
    <p:extLst>
      <p:ext uri="{BB962C8B-B14F-4D97-AF65-F5344CB8AC3E}">
        <p14:creationId xmlns:p14="http://schemas.microsoft.com/office/powerpoint/2010/main" val="1929480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8BD6CC-D622-0AA1-EFB0-5E7DCB9489EC}"/>
              </a:ext>
            </a:extLst>
          </p:cNvPr>
          <p:cNvSpPr>
            <a:spLocks noGrp="1"/>
          </p:cNvSpPr>
          <p:nvPr>
            <p:ph type="ftr" sz="quarter" idx="28"/>
          </p:nvPr>
        </p:nvSpPr>
        <p:spPr/>
        <p:txBody>
          <a:bodyPr/>
          <a:lstStyle/>
          <a:p>
            <a:r>
              <a:rPr lang="en-GB" noProof="0">
                <a:solidFill>
                  <a:srgbClr val="FFFFFF"/>
                </a:solidFill>
                <a:latin typeface="Posterama Text Black"/>
              </a:rPr>
              <a:t>[MTE 4075] Machine Vision and Image Processing</a:t>
            </a:r>
            <a:endParaRPr lang="en-US" noProof="0">
              <a:solidFill>
                <a:srgbClr val="FFFFFF"/>
              </a:solidFill>
              <a:latin typeface="Posterama Text Black"/>
            </a:endParaRPr>
          </a:p>
        </p:txBody>
      </p:sp>
      <p:sp>
        <p:nvSpPr>
          <p:cNvPr id="3" name="TextBox 2">
            <a:extLst>
              <a:ext uri="{FF2B5EF4-FFF2-40B4-BE49-F238E27FC236}">
                <a16:creationId xmlns:a16="http://schemas.microsoft.com/office/drawing/2014/main" id="{41A21B38-7F07-A595-6DC6-08D9857046C3}"/>
              </a:ext>
            </a:extLst>
          </p:cNvPr>
          <p:cNvSpPr txBox="1"/>
          <p:nvPr/>
        </p:nvSpPr>
        <p:spPr>
          <a:xfrm>
            <a:off x="483394" y="1456989"/>
            <a:ext cx="693253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Posterama Text Black"/>
                <a:ea typeface="微软雅黑"/>
                <a:cs typeface="Posterama"/>
              </a:rPr>
              <a:t>Pre-processing</a:t>
            </a:r>
            <a:r>
              <a:rPr lang="en-US" sz="2000">
                <a:solidFill>
                  <a:srgbClr val="FFFFFF"/>
                </a:solidFill>
                <a:latin typeface="Posterama Text Black"/>
                <a:ea typeface="微软雅黑"/>
                <a:cs typeface="Posterama"/>
              </a:rPr>
              <a:t> </a:t>
            </a:r>
          </a:p>
        </p:txBody>
      </p:sp>
      <p:sp>
        <p:nvSpPr>
          <p:cNvPr id="7" name="TextBox 6">
            <a:extLst>
              <a:ext uri="{FF2B5EF4-FFF2-40B4-BE49-F238E27FC236}">
                <a16:creationId xmlns:a16="http://schemas.microsoft.com/office/drawing/2014/main" id="{1F0358D9-7E7B-36D5-771F-FEC1791ACACD}"/>
              </a:ext>
            </a:extLst>
          </p:cNvPr>
          <p:cNvSpPr txBox="1"/>
          <p:nvPr/>
        </p:nvSpPr>
        <p:spPr>
          <a:xfrm>
            <a:off x="483394" y="1878123"/>
            <a:ext cx="657404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chemeClr val="bg1"/>
                </a:solidFill>
                <a:latin typeface="Posterama Text Black"/>
                <a:ea typeface="+mn-lt"/>
                <a:cs typeface="+mn-lt"/>
              </a:rPr>
              <a:t>Image enhancement for low light images</a:t>
            </a:r>
            <a:endParaRPr lang="en-US" b="1">
              <a:solidFill>
                <a:schemeClr val="bg1"/>
              </a:solidFill>
              <a:latin typeface="Posterama Text Black"/>
              <a:ea typeface="+mn-lt"/>
              <a:cs typeface="+mn-lt"/>
            </a:endParaRPr>
          </a:p>
          <a:p>
            <a:endParaRPr lang="en-GB">
              <a:solidFill>
                <a:schemeClr val="bg1"/>
              </a:solidFill>
              <a:latin typeface="Posterama Text Black"/>
              <a:ea typeface="+mn-lt"/>
              <a:cs typeface="+mn-lt"/>
            </a:endParaRPr>
          </a:p>
          <a:p>
            <a:r>
              <a:rPr lang="en-GB">
                <a:solidFill>
                  <a:schemeClr val="bg1"/>
                </a:solidFill>
                <a:latin typeface="Posterama Text Black"/>
                <a:ea typeface="+mn-lt"/>
                <a:cs typeface="+mn-lt"/>
              </a:rPr>
              <a:t>Why?</a:t>
            </a:r>
            <a:endParaRPr lang="en-GB">
              <a:solidFill>
                <a:schemeClr val="bg1"/>
              </a:solidFill>
              <a:latin typeface="Posterama Text Black"/>
            </a:endParaRPr>
          </a:p>
          <a:p>
            <a:r>
              <a:rPr lang="en-GB">
                <a:solidFill>
                  <a:schemeClr val="bg1"/>
                </a:solidFill>
                <a:latin typeface="Posterama Text Black"/>
                <a:ea typeface="+mn-lt"/>
                <a:cs typeface="+mn-lt"/>
              </a:rPr>
              <a:t>Images have low dynamic ranges with high noise levels. Low-light image enhancement improves the visibility of an image.</a:t>
            </a:r>
          </a:p>
          <a:p>
            <a:endParaRPr lang="en-GB" b="1">
              <a:solidFill>
                <a:schemeClr val="bg1"/>
              </a:solidFill>
              <a:latin typeface="Posterama Text Black"/>
              <a:ea typeface="+mn-lt"/>
              <a:cs typeface="+mn-lt"/>
            </a:endParaRPr>
          </a:p>
          <a:p>
            <a:r>
              <a:rPr lang="en-GB" b="1">
                <a:solidFill>
                  <a:schemeClr val="bg1"/>
                </a:solidFill>
                <a:latin typeface="Posterama Text Black"/>
                <a:ea typeface="+mn-lt"/>
                <a:cs typeface="+mn-lt"/>
              </a:rPr>
              <a:t>Image Haze reduction:</a:t>
            </a:r>
            <a:endParaRPr lang="en-GB">
              <a:solidFill>
                <a:schemeClr val="bg1"/>
              </a:solidFill>
            </a:endParaRPr>
          </a:p>
          <a:p>
            <a:r>
              <a:rPr lang="en-GB">
                <a:solidFill>
                  <a:schemeClr val="bg1"/>
                </a:solidFill>
                <a:latin typeface="Posterama Text Black"/>
                <a:ea typeface="+mn-lt"/>
                <a:cs typeface="+mn-lt"/>
              </a:rPr>
              <a:t>The RGB image is complemented (</a:t>
            </a:r>
            <a:r>
              <a:rPr lang="en-GB" err="1">
                <a:solidFill>
                  <a:schemeClr val="bg1"/>
                </a:solidFill>
                <a:latin typeface="Posterama Text Black"/>
                <a:ea typeface="+mn-lt"/>
                <a:cs typeface="+mn-lt"/>
              </a:rPr>
              <a:t>imcomplement</a:t>
            </a:r>
            <a:r>
              <a:rPr lang="en-GB">
                <a:solidFill>
                  <a:schemeClr val="bg1"/>
                </a:solidFill>
                <a:latin typeface="Posterama Text Black"/>
                <a:ea typeface="+mn-lt"/>
                <a:cs typeface="+mn-lt"/>
              </a:rPr>
              <a:t>), then the haze present in the low light regions in the image is reduced (</a:t>
            </a:r>
            <a:r>
              <a:rPr lang="en-GB" err="1">
                <a:solidFill>
                  <a:schemeClr val="bg1"/>
                </a:solidFill>
                <a:latin typeface="Posterama Text Black"/>
                <a:ea typeface="+mn-lt"/>
                <a:cs typeface="+mn-lt"/>
              </a:rPr>
              <a:t>imreducehaze</a:t>
            </a:r>
            <a:r>
              <a:rPr lang="en-GB">
                <a:solidFill>
                  <a:schemeClr val="bg1"/>
                </a:solidFill>
                <a:latin typeface="Posterama Text Black"/>
                <a:ea typeface="+mn-lt"/>
                <a:cs typeface="+mn-lt"/>
              </a:rPr>
              <a:t>) .  The resultant image after inverting it back is enhanced.</a:t>
            </a:r>
            <a:endParaRPr lang="en-US">
              <a:solidFill>
                <a:schemeClr val="bg1"/>
              </a:solidFill>
              <a:latin typeface="Posterama Text Black"/>
              <a:ea typeface="+mn-lt"/>
              <a:cs typeface="+mn-lt"/>
            </a:endParaRPr>
          </a:p>
          <a:p>
            <a:pPr marL="0" indent="0" algn="l">
              <a:lnSpc>
                <a:spcPct val="100000"/>
              </a:lnSpc>
              <a:spcBef>
                <a:spcPts val="0"/>
              </a:spcBef>
              <a:buFontTx/>
              <a:buNone/>
            </a:pPr>
            <a:endParaRPr lang="en-US" sz="1800">
              <a:solidFill>
                <a:schemeClr val="bg1"/>
              </a:solidFill>
              <a:latin typeface="Posterama Text Black"/>
              <a:ea typeface="微软雅黑"/>
              <a:cs typeface="Posterama" panose="020B0504020200020000" pitchFamily="34" charset="0"/>
            </a:endParaRPr>
          </a:p>
        </p:txBody>
      </p:sp>
      <p:pic>
        <p:nvPicPr>
          <p:cNvPr id="8" name="Picture 8">
            <a:extLst>
              <a:ext uri="{FF2B5EF4-FFF2-40B4-BE49-F238E27FC236}">
                <a16:creationId xmlns:a16="http://schemas.microsoft.com/office/drawing/2014/main" id="{D644D8A0-C3E5-0979-0A79-93E81C9D74A7}"/>
              </a:ext>
            </a:extLst>
          </p:cNvPr>
          <p:cNvPicPr>
            <a:picLocks noChangeAspect="1"/>
          </p:cNvPicPr>
          <p:nvPr/>
        </p:nvPicPr>
        <p:blipFill>
          <a:blip r:embed="rId2"/>
          <a:stretch>
            <a:fillRect/>
          </a:stretch>
        </p:blipFill>
        <p:spPr>
          <a:xfrm>
            <a:off x="7783230" y="746347"/>
            <a:ext cx="3880980" cy="2398204"/>
          </a:xfrm>
          <a:prstGeom prst="rect">
            <a:avLst/>
          </a:prstGeom>
        </p:spPr>
      </p:pic>
      <p:pic>
        <p:nvPicPr>
          <p:cNvPr id="9" name="Picture 9" descr="A picture containing text, car, transport, outdoor&#10;&#10;Description automatically generated">
            <a:extLst>
              <a:ext uri="{FF2B5EF4-FFF2-40B4-BE49-F238E27FC236}">
                <a16:creationId xmlns:a16="http://schemas.microsoft.com/office/drawing/2014/main" id="{765D0A03-FAC2-98A0-1AB6-244FCF561C74}"/>
              </a:ext>
            </a:extLst>
          </p:cNvPr>
          <p:cNvPicPr>
            <a:picLocks noChangeAspect="1"/>
          </p:cNvPicPr>
          <p:nvPr/>
        </p:nvPicPr>
        <p:blipFill>
          <a:blip r:embed="rId3"/>
          <a:stretch>
            <a:fillRect/>
          </a:stretch>
        </p:blipFill>
        <p:spPr>
          <a:xfrm>
            <a:off x="7161502" y="3955684"/>
            <a:ext cx="4194131" cy="2579178"/>
          </a:xfrm>
          <a:prstGeom prst="rect">
            <a:avLst/>
          </a:prstGeom>
        </p:spPr>
      </p:pic>
      <p:sp>
        <p:nvSpPr>
          <p:cNvPr id="10" name="Arrow: Down 9">
            <a:extLst>
              <a:ext uri="{FF2B5EF4-FFF2-40B4-BE49-F238E27FC236}">
                <a16:creationId xmlns:a16="http://schemas.microsoft.com/office/drawing/2014/main" id="{A79A8C14-375D-ACB7-39FC-8E1A063AA3DB}"/>
              </a:ext>
            </a:extLst>
          </p:cNvPr>
          <p:cNvSpPr/>
          <p:nvPr/>
        </p:nvSpPr>
        <p:spPr>
          <a:xfrm rot="2580000">
            <a:off x="9207449" y="3224031"/>
            <a:ext cx="396657" cy="688932"/>
          </a:xfrm>
          <a:prstGeom prst="downArrow">
            <a:avLst/>
          </a:prstGeom>
          <a:solidFill>
            <a:schemeClr val="bg1">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Posterama Text Black"/>
            </a:endParaRPr>
          </a:p>
        </p:txBody>
      </p:sp>
      <p:sp>
        <p:nvSpPr>
          <p:cNvPr id="13" name="Title 1">
            <a:extLst>
              <a:ext uri="{FF2B5EF4-FFF2-40B4-BE49-F238E27FC236}">
                <a16:creationId xmlns:a16="http://schemas.microsoft.com/office/drawing/2014/main" id="{DE592B3B-901F-34FD-E3E4-6FC1F37223CE}"/>
              </a:ext>
            </a:extLst>
          </p:cNvPr>
          <p:cNvSpPr>
            <a:spLocks noGrp="1"/>
          </p:cNvSpPr>
          <p:nvPr>
            <p:ph type="title"/>
          </p:nvPr>
        </p:nvSpPr>
        <p:spPr>
          <a:xfrm>
            <a:off x="483394" y="289753"/>
            <a:ext cx="10515600" cy="1115434"/>
          </a:xfrm>
        </p:spPr>
        <p:txBody>
          <a:bodyPr/>
          <a:lstStyle/>
          <a:p>
            <a:r>
              <a:rPr lang="en-GB">
                <a:latin typeface="Posterama Text Black"/>
              </a:rPr>
              <a:t>Methodology</a:t>
            </a:r>
            <a:endParaRPr lang="en-IN">
              <a:latin typeface="Posterama Text Black"/>
            </a:endParaRPr>
          </a:p>
        </p:txBody>
      </p:sp>
    </p:spTree>
    <p:extLst>
      <p:ext uri="{BB962C8B-B14F-4D97-AF65-F5344CB8AC3E}">
        <p14:creationId xmlns:p14="http://schemas.microsoft.com/office/powerpoint/2010/main" val="4013412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C19A49-96F7-20CB-E4E0-7E1CFCBC4AD5}"/>
              </a:ext>
            </a:extLst>
          </p:cNvPr>
          <p:cNvSpPr>
            <a:spLocks noGrp="1"/>
          </p:cNvSpPr>
          <p:nvPr>
            <p:ph type="ftr" sz="quarter" idx="28"/>
          </p:nvPr>
        </p:nvSpPr>
        <p:spPr/>
        <p:txBody>
          <a:bodyPr/>
          <a:lstStyle/>
          <a:p>
            <a:r>
              <a:rPr lang="en-GB" noProof="0">
                <a:solidFill>
                  <a:srgbClr val="FFFFFF"/>
                </a:solidFill>
                <a:latin typeface="Posterama Text Black"/>
              </a:rPr>
              <a:t>[MTE 4075] Machine Vision and Image Processing</a:t>
            </a:r>
            <a:endParaRPr lang="en-US" noProof="0">
              <a:solidFill>
                <a:srgbClr val="FFFFFF"/>
              </a:solidFill>
              <a:latin typeface="Posterama Text Black"/>
            </a:endParaRPr>
          </a:p>
        </p:txBody>
      </p:sp>
      <p:sp>
        <p:nvSpPr>
          <p:cNvPr id="5" name="TextBox 4">
            <a:extLst>
              <a:ext uri="{FF2B5EF4-FFF2-40B4-BE49-F238E27FC236}">
                <a16:creationId xmlns:a16="http://schemas.microsoft.com/office/drawing/2014/main" id="{BC30AB11-915B-FC4B-BFC8-A0A9F702E6ED}"/>
              </a:ext>
            </a:extLst>
          </p:cNvPr>
          <p:cNvSpPr txBox="1"/>
          <p:nvPr/>
        </p:nvSpPr>
        <p:spPr>
          <a:xfrm>
            <a:off x="485775" y="935831"/>
            <a:ext cx="560784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Posterama Text Black"/>
                <a:ea typeface="微软雅黑"/>
                <a:cs typeface="Posterama"/>
              </a:rPr>
              <a:t>Top Hat filtering</a:t>
            </a:r>
          </a:p>
          <a:p>
            <a:r>
              <a:rPr lang="en-IN" dirty="0">
                <a:solidFill>
                  <a:schemeClr val="bg1"/>
                </a:solidFill>
                <a:latin typeface="Posterama Text Black"/>
                <a:ea typeface="+mn-lt"/>
                <a:cs typeface="+mn-lt"/>
              </a:rPr>
              <a:t>Top hat filtering is computing the morphological opening of the image and subtracting it from the original image. It is used to segment the images into different regions.</a:t>
            </a:r>
          </a:p>
          <a:p>
            <a:r>
              <a:rPr lang="en-IN" dirty="0">
                <a:solidFill>
                  <a:schemeClr val="bg1"/>
                </a:solidFill>
                <a:latin typeface="Posterama Text Black"/>
              </a:rPr>
              <a:t>Why?</a:t>
            </a:r>
          </a:p>
          <a:p>
            <a:r>
              <a:rPr lang="en-IN" dirty="0">
                <a:solidFill>
                  <a:schemeClr val="bg1"/>
                </a:solidFill>
                <a:latin typeface="Posterama Text Black"/>
                <a:ea typeface="+mn-lt"/>
                <a:cs typeface="+mn-lt"/>
              </a:rPr>
              <a:t>To remove uneven background illumination from an image with a dark background.</a:t>
            </a:r>
            <a:endParaRPr lang="en-IN" dirty="0">
              <a:solidFill>
                <a:schemeClr val="bg1"/>
              </a:solidFill>
              <a:latin typeface="Posterama Text Black"/>
            </a:endParaRPr>
          </a:p>
        </p:txBody>
      </p:sp>
      <p:pic>
        <p:nvPicPr>
          <p:cNvPr id="15" name="Picture 14" descr="A picture containing text, car, transport&#10;&#10;Description automatically generated">
            <a:extLst>
              <a:ext uri="{FF2B5EF4-FFF2-40B4-BE49-F238E27FC236}">
                <a16:creationId xmlns:a16="http://schemas.microsoft.com/office/drawing/2014/main" id="{01D2CD62-7A24-F1B5-4E33-A2C0E52CCA9B}"/>
              </a:ext>
            </a:extLst>
          </p:cNvPr>
          <p:cNvPicPr>
            <a:picLocks noChangeAspect="1"/>
          </p:cNvPicPr>
          <p:nvPr/>
        </p:nvPicPr>
        <p:blipFill rotWithShape="1">
          <a:blip r:embed="rId2"/>
          <a:srcRect l="10970" r="11352" b="16740"/>
          <a:stretch/>
        </p:blipFill>
        <p:spPr>
          <a:xfrm>
            <a:off x="7048501" y="583822"/>
            <a:ext cx="4486274" cy="2766168"/>
          </a:xfrm>
          <a:prstGeom prst="rect">
            <a:avLst/>
          </a:prstGeom>
        </p:spPr>
      </p:pic>
      <p:sp>
        <p:nvSpPr>
          <p:cNvPr id="2" name="TextBox 1">
            <a:extLst>
              <a:ext uri="{FF2B5EF4-FFF2-40B4-BE49-F238E27FC236}">
                <a16:creationId xmlns:a16="http://schemas.microsoft.com/office/drawing/2014/main" id="{87CE0D9D-0A29-55CA-A8D8-CBA2788EE2A8}"/>
              </a:ext>
            </a:extLst>
          </p:cNvPr>
          <p:cNvSpPr txBox="1"/>
          <p:nvPr/>
        </p:nvSpPr>
        <p:spPr>
          <a:xfrm>
            <a:off x="4812506" y="3933824"/>
            <a:ext cx="7100887" cy="150810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FFFFFF"/>
                </a:solidFill>
                <a:latin typeface="Posterama Text Black"/>
                <a:ea typeface="+mn-lt"/>
                <a:cs typeface="+mn-lt"/>
              </a:rPr>
              <a:t>Binarizing the Image</a:t>
            </a:r>
          </a:p>
          <a:p>
            <a:r>
              <a:rPr lang="en-US">
                <a:solidFill>
                  <a:srgbClr val="FFFFFF"/>
                </a:solidFill>
                <a:latin typeface="Posterama Text Black"/>
                <a:ea typeface="+mn-lt"/>
                <a:cs typeface="+mn-lt"/>
              </a:rPr>
              <a:t>Image Binarization is the conversion of document image into bi-level document image. Image pixels are separated into dual collection of pixels, i.e. black and white. The main goal of image binarization is the segmentation of document into foreground text and background.</a:t>
            </a:r>
            <a:endParaRPr lang="en-US">
              <a:solidFill>
                <a:srgbClr val="FFFFFF"/>
              </a:solidFill>
              <a:latin typeface="Posterama Text Black"/>
            </a:endParaRPr>
          </a:p>
        </p:txBody>
      </p:sp>
      <p:pic>
        <p:nvPicPr>
          <p:cNvPr id="3" name="Picture 5" descr="Text&#10;&#10;Description automatically generated">
            <a:extLst>
              <a:ext uri="{FF2B5EF4-FFF2-40B4-BE49-F238E27FC236}">
                <a16:creationId xmlns:a16="http://schemas.microsoft.com/office/drawing/2014/main" id="{2365F527-53E9-3C96-8C46-3EF57CCE50A7}"/>
              </a:ext>
            </a:extLst>
          </p:cNvPr>
          <p:cNvPicPr>
            <a:picLocks noChangeAspect="1"/>
          </p:cNvPicPr>
          <p:nvPr/>
        </p:nvPicPr>
        <p:blipFill>
          <a:blip r:embed="rId3"/>
          <a:stretch>
            <a:fillRect/>
          </a:stretch>
        </p:blipFill>
        <p:spPr>
          <a:xfrm>
            <a:off x="352425" y="3495675"/>
            <a:ext cx="4352925" cy="2657475"/>
          </a:xfrm>
          <a:prstGeom prst="rect">
            <a:avLst/>
          </a:prstGeom>
        </p:spPr>
      </p:pic>
      <p:sp>
        <p:nvSpPr>
          <p:cNvPr id="6" name="TextBox 5">
            <a:extLst>
              <a:ext uri="{FF2B5EF4-FFF2-40B4-BE49-F238E27FC236}">
                <a16:creationId xmlns:a16="http://schemas.microsoft.com/office/drawing/2014/main" id="{E9876663-D58A-287D-3489-2CC46BB524A6}"/>
              </a:ext>
            </a:extLst>
          </p:cNvPr>
          <p:cNvSpPr txBox="1"/>
          <p:nvPr/>
        </p:nvSpPr>
        <p:spPr>
          <a:xfrm>
            <a:off x="485774" y="509587"/>
            <a:ext cx="6238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Posterama Text Black"/>
                <a:ea typeface="微软雅黑"/>
                <a:cs typeface="Posterama"/>
              </a:rPr>
              <a:t>Image converted to grey scale using </a:t>
            </a:r>
            <a:r>
              <a:rPr lang="en-US">
                <a:solidFill>
                  <a:schemeClr val="bg1"/>
                </a:solidFill>
                <a:latin typeface="Posterama Text Black"/>
                <a:ea typeface="+mn-lt"/>
                <a:cs typeface="+mn-lt"/>
              </a:rPr>
              <a:t>rgb2gray</a:t>
            </a:r>
            <a:endParaRPr lang="en-US" sz="1800">
              <a:solidFill>
                <a:schemeClr val="bg1"/>
              </a:solidFill>
              <a:latin typeface="Posterama Text Black"/>
              <a:ea typeface="微软雅黑"/>
              <a:cs typeface="Posterama" panose="020B0504020200020000" pitchFamily="34" charset="0"/>
            </a:endParaRPr>
          </a:p>
        </p:txBody>
      </p:sp>
    </p:spTree>
    <p:extLst>
      <p:ext uri="{BB962C8B-B14F-4D97-AF65-F5344CB8AC3E}">
        <p14:creationId xmlns:p14="http://schemas.microsoft.com/office/powerpoint/2010/main" val="1100179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4A1E037-0EE8-BE80-9448-51782A7442EA}"/>
              </a:ext>
            </a:extLst>
          </p:cNvPr>
          <p:cNvSpPr>
            <a:spLocks noGrp="1"/>
          </p:cNvSpPr>
          <p:nvPr>
            <p:ph type="ftr" sz="quarter" idx="28"/>
          </p:nvPr>
        </p:nvSpPr>
        <p:spPr/>
        <p:txBody>
          <a:bodyPr/>
          <a:lstStyle/>
          <a:p>
            <a:r>
              <a:rPr lang="en-GB" noProof="0">
                <a:latin typeface="Posterama Text Black"/>
              </a:rPr>
              <a:t>[MTE 4075] Machine Vision and Image Processing</a:t>
            </a:r>
            <a:endParaRPr lang="en-US" noProof="0">
              <a:latin typeface="Posterama Text Black"/>
            </a:endParaRPr>
          </a:p>
        </p:txBody>
      </p:sp>
      <p:sp>
        <p:nvSpPr>
          <p:cNvPr id="5" name="TextBox 4">
            <a:extLst>
              <a:ext uri="{FF2B5EF4-FFF2-40B4-BE49-F238E27FC236}">
                <a16:creationId xmlns:a16="http://schemas.microsoft.com/office/drawing/2014/main" id="{00AB4338-2F54-C70B-1A58-9637911D1FC5}"/>
              </a:ext>
            </a:extLst>
          </p:cNvPr>
          <p:cNvSpPr txBox="1"/>
          <p:nvPr/>
        </p:nvSpPr>
        <p:spPr>
          <a:xfrm>
            <a:off x="775009" y="589156"/>
            <a:ext cx="1079066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latin typeface="Posterama Text Black"/>
                <a:ea typeface="微软雅黑"/>
                <a:cs typeface="Segoe UI"/>
              </a:rPr>
              <a:t>Localization</a:t>
            </a:r>
            <a:r>
              <a:rPr lang="en-US" b="1">
                <a:solidFill>
                  <a:schemeClr val="bg1"/>
                </a:solidFill>
                <a:latin typeface="Posterama Text Black"/>
                <a:ea typeface="微软雅黑"/>
                <a:cs typeface="Segoe UI"/>
              </a:rPr>
              <a:t> </a:t>
            </a:r>
            <a:r>
              <a:rPr lang="en-US">
                <a:solidFill>
                  <a:schemeClr val="bg1"/>
                </a:solidFill>
                <a:latin typeface="Posterama Text Black"/>
                <a:ea typeface="微软雅黑"/>
                <a:cs typeface="Segoe UI"/>
              </a:rPr>
              <a:t>​</a:t>
            </a:r>
          </a:p>
          <a:p>
            <a:pPr marL="285750" indent="-285750">
              <a:buFont typeface="Arial"/>
              <a:buChar char="•"/>
            </a:pPr>
            <a:r>
              <a:rPr lang="en-US">
                <a:solidFill>
                  <a:schemeClr val="bg1"/>
                </a:solidFill>
                <a:latin typeface="Posterama Text Black"/>
                <a:ea typeface="+mn-lt"/>
                <a:cs typeface="+mn-lt"/>
              </a:rPr>
              <a:t>For segmentation </a:t>
            </a:r>
            <a:r>
              <a:rPr lang="en-US">
                <a:solidFill>
                  <a:schemeClr val="bg1"/>
                </a:solidFill>
                <a:latin typeface="Posterama Text Black"/>
                <a:ea typeface="微软雅黑"/>
                <a:cs typeface="Segoe UI"/>
              </a:rPr>
              <a:t>'</a:t>
            </a:r>
            <a:r>
              <a:rPr lang="en-US" err="1">
                <a:solidFill>
                  <a:schemeClr val="bg1"/>
                </a:solidFill>
                <a:latin typeface="Posterama Text Black"/>
                <a:ea typeface="微软雅黑"/>
                <a:cs typeface="Segoe UI"/>
              </a:rPr>
              <a:t>regionprops</a:t>
            </a:r>
            <a:r>
              <a:rPr lang="en-US">
                <a:solidFill>
                  <a:schemeClr val="bg1"/>
                </a:solidFill>
                <a:latin typeface="Posterama Text Black"/>
                <a:ea typeface="微软雅黑"/>
                <a:cs typeface="Segoe UI"/>
              </a:rPr>
              <a:t>' function has been used, it returns measurements for all 8-connected components in a binary image and groups them as rectangles(bounding boxes).</a:t>
            </a:r>
          </a:p>
          <a:p>
            <a:pPr marL="285750" indent="-285750">
              <a:buFont typeface="Arial"/>
              <a:buChar char="•"/>
            </a:pPr>
            <a:endParaRPr lang="en-US">
              <a:solidFill>
                <a:schemeClr val="bg1"/>
              </a:solidFill>
            </a:endParaRPr>
          </a:p>
          <a:p>
            <a:pPr marL="285750" indent="-285750">
              <a:buFont typeface="Arial"/>
              <a:buChar char="•"/>
            </a:pPr>
            <a:r>
              <a:rPr lang="en-US">
                <a:solidFill>
                  <a:schemeClr val="bg1"/>
                </a:solidFill>
                <a:latin typeface="Posterama Text Black"/>
                <a:ea typeface="微软雅黑"/>
                <a:cs typeface="Segoe UI"/>
              </a:rPr>
              <a:t>The rectangle with the largest area covered with white pixels is the license plate </a:t>
            </a:r>
          </a:p>
          <a:p>
            <a:pPr marL="285750" indent="-285750">
              <a:buFont typeface="Arial"/>
              <a:buChar char="•"/>
            </a:pPr>
            <a:endParaRPr lang="en-US">
              <a:solidFill>
                <a:schemeClr val="bg1"/>
              </a:solidFill>
              <a:latin typeface="Posterama Text Black"/>
              <a:ea typeface="微软雅黑"/>
              <a:cs typeface="Segoe UI"/>
            </a:endParaRPr>
          </a:p>
          <a:p>
            <a:pPr marL="285750" indent="-285750">
              <a:buFont typeface="Arial"/>
              <a:buChar char="•"/>
            </a:pPr>
            <a:r>
              <a:rPr lang="en-US">
                <a:solidFill>
                  <a:schemeClr val="bg1"/>
                </a:solidFill>
                <a:latin typeface="Posterama Text Black"/>
                <a:ea typeface="微软雅黑"/>
                <a:cs typeface="Segoe UI"/>
              </a:rPr>
              <a:t>This rectangle can be cropped from the image to get the localized license plate.</a:t>
            </a:r>
            <a:endParaRPr lang="en-US">
              <a:solidFill>
                <a:schemeClr val="bg1"/>
              </a:solidFill>
              <a:latin typeface="Posterama Text Black"/>
            </a:endParaRPr>
          </a:p>
        </p:txBody>
      </p:sp>
      <p:pic>
        <p:nvPicPr>
          <p:cNvPr id="6" name="Picture 6">
            <a:extLst>
              <a:ext uri="{FF2B5EF4-FFF2-40B4-BE49-F238E27FC236}">
                <a16:creationId xmlns:a16="http://schemas.microsoft.com/office/drawing/2014/main" id="{1E6589AC-CA79-1126-12B7-BA390C56422B}"/>
              </a:ext>
            </a:extLst>
          </p:cNvPr>
          <p:cNvPicPr>
            <a:picLocks noChangeAspect="1"/>
          </p:cNvPicPr>
          <p:nvPr/>
        </p:nvPicPr>
        <p:blipFill>
          <a:blip r:embed="rId2"/>
          <a:stretch>
            <a:fillRect/>
          </a:stretch>
        </p:blipFill>
        <p:spPr>
          <a:xfrm>
            <a:off x="6436874" y="3203982"/>
            <a:ext cx="3714718" cy="2230360"/>
          </a:xfrm>
          <a:prstGeom prst="rect">
            <a:avLst/>
          </a:prstGeom>
        </p:spPr>
      </p:pic>
      <p:pic>
        <p:nvPicPr>
          <p:cNvPr id="2" name="Picture 2" descr="Graphical user interface, application&#10;&#10;Description automatically generated">
            <a:extLst>
              <a:ext uri="{FF2B5EF4-FFF2-40B4-BE49-F238E27FC236}">
                <a16:creationId xmlns:a16="http://schemas.microsoft.com/office/drawing/2014/main" id="{68274139-AD60-5C1A-857A-809E3B93F3BB}"/>
              </a:ext>
            </a:extLst>
          </p:cNvPr>
          <p:cNvPicPr>
            <a:picLocks noChangeAspect="1"/>
          </p:cNvPicPr>
          <p:nvPr/>
        </p:nvPicPr>
        <p:blipFill>
          <a:blip r:embed="rId3"/>
          <a:stretch>
            <a:fillRect/>
          </a:stretch>
        </p:blipFill>
        <p:spPr>
          <a:xfrm>
            <a:off x="1591355" y="3203926"/>
            <a:ext cx="3560956" cy="2222581"/>
          </a:xfrm>
          <a:prstGeom prst="rect">
            <a:avLst/>
          </a:prstGeom>
        </p:spPr>
      </p:pic>
    </p:spTree>
    <p:extLst>
      <p:ext uri="{BB962C8B-B14F-4D97-AF65-F5344CB8AC3E}">
        <p14:creationId xmlns:p14="http://schemas.microsoft.com/office/powerpoint/2010/main" val="153631354"/>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CFF3767E1B0444A1106621F2CD6CFD" ma:contentTypeVersion="13" ma:contentTypeDescription="Create a new document." ma:contentTypeScope="" ma:versionID="4814ca6511c461729e74ed62a1dca4e4">
  <xsd:schema xmlns:xsd="http://www.w3.org/2001/XMLSchema" xmlns:xs="http://www.w3.org/2001/XMLSchema" xmlns:p="http://schemas.microsoft.com/office/2006/metadata/properties" xmlns:ns3="9a7778ff-a2c7-4a17-b04e-054a10c11261" xmlns:ns4="8552f384-ab08-49a1-8832-d33e9d752c37" targetNamespace="http://schemas.microsoft.com/office/2006/metadata/properties" ma:root="true" ma:fieldsID="4d1ab4049b6406ef5dcbd8ec526f2e62" ns3:_="" ns4:_="">
    <xsd:import namespace="9a7778ff-a2c7-4a17-b04e-054a10c11261"/>
    <xsd:import namespace="8552f384-ab08-49a1-8832-d33e9d752c3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7778ff-a2c7-4a17-b04e-054a10c112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52f384-ab08-49a1-8832-d33e9d752c3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a7778ff-a2c7-4a17-b04e-054a10c11261" xsi:nil="true"/>
  </documentManagement>
</p:properties>
</file>

<file path=customXml/itemProps1.xml><?xml version="1.0" encoding="utf-8"?>
<ds:datastoreItem xmlns:ds="http://schemas.openxmlformats.org/officeDocument/2006/customXml" ds:itemID="{EE6F9800-C764-4AC8-B99E-29A89EAFEE39}">
  <ds:schemaRefs>
    <ds:schemaRef ds:uri="8552f384-ab08-49a1-8832-d33e9d752c37"/>
    <ds:schemaRef ds:uri="9a7778ff-a2c7-4a17-b04e-054a10c112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3.xml><?xml version="1.0" encoding="utf-8"?>
<ds:datastoreItem xmlns:ds="http://schemas.openxmlformats.org/officeDocument/2006/customXml" ds:itemID="{13A2AE28-B20A-43BD-B938-8C55A179243B}">
  <ds:schemaRefs>
    <ds:schemaRef ds:uri="8552f384-ab08-49a1-8832-d33e9d752c37"/>
    <ds:schemaRef ds:uri="9a7778ff-a2c7-4a17-b04e-054a10c1126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0</TotalTime>
  <Words>1383</Words>
  <Application>Microsoft Office PowerPoint</Application>
  <PresentationFormat>Widescreen</PresentationFormat>
  <Paragraphs>143</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等线</vt:lpstr>
      <vt:lpstr>Abadi</vt:lpstr>
      <vt:lpstr>Arial</vt:lpstr>
      <vt:lpstr>Arial,Sans-Serif</vt:lpstr>
      <vt:lpstr>Calibri</vt:lpstr>
      <vt:lpstr>Posterama</vt:lpstr>
      <vt:lpstr>Posterama Text Black</vt:lpstr>
      <vt:lpstr>Posterama Text SemiBold</vt:lpstr>
      <vt:lpstr>Office 主题​​</vt:lpstr>
      <vt:lpstr>Vehicle License Plate Recognition</vt:lpstr>
      <vt:lpstr>Outline</vt:lpstr>
      <vt:lpstr>Introduction</vt:lpstr>
      <vt:lpstr>Literature Survey </vt:lpstr>
      <vt:lpstr>PowerPoint Presentation</vt:lpstr>
      <vt:lpstr>PowerPoint Presentation</vt:lpstr>
      <vt:lpstr>Methodology</vt:lpstr>
      <vt:lpstr>PowerPoint Presentation</vt:lpstr>
      <vt:lpstr>PowerPoint Presentation</vt:lpstr>
      <vt:lpstr>PowerPoint Presentation</vt:lpstr>
      <vt:lpstr>PowerPoint Presentation</vt:lpstr>
      <vt:lpstr>Results</vt:lpstr>
      <vt:lpstr>PowerPoint Presentation</vt:lpstr>
      <vt:lpstr>PowerPoint Presentation</vt:lpstr>
      <vt:lpstr>Future Scope</vt:lpstr>
      <vt:lpstr>References</vt:lpstr>
      <vt:lpstr>Team Contribution</vt:lpstr>
      <vt:lpstr>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License Plate Detection</dc:title>
  <dc:creator>JUVVI MANAS SASHANK - 190929242</dc:creator>
  <cp:lastModifiedBy>Nitin Medisetti</cp:lastModifiedBy>
  <cp:revision>4</cp:revision>
  <dcterms:created xsi:type="dcterms:W3CDTF">2022-11-01T07:08:25Z</dcterms:created>
  <dcterms:modified xsi:type="dcterms:W3CDTF">2022-11-04T12:04:21Z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0x01010065CFF3767E1B0444A1106621F2CD6CFD</vt:lpwstr>
  </property>
</Properties>
</file>